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D6D7D6"/>
              </a:solidFill>
              <a:prstDash val="solid"/>
              <a:miter lim="400000"/>
            </a:ln>
          </a:left>
          <a:right>
            <a:ln w="3175" cap="flat">
              <a:solidFill>
                <a:srgbClr val="D6D7D6"/>
              </a:solidFill>
              <a:prstDash val="solid"/>
              <a:miter lim="400000"/>
            </a:ln>
          </a:right>
          <a:top>
            <a:ln w="3175" cap="flat">
              <a:solidFill>
                <a:srgbClr val="D6D7D6"/>
              </a:solidFill>
              <a:prstDash val="solid"/>
              <a:miter lim="400000"/>
            </a:ln>
          </a:top>
          <a:bottom>
            <a:ln w="3175" cap="flat">
              <a:solidFill>
                <a:srgbClr val="D6D7D6"/>
              </a:solidFill>
              <a:prstDash val="solid"/>
              <a:miter lim="400000"/>
            </a:ln>
          </a:bottom>
          <a:insideH>
            <a:ln w="3175" cap="flat">
              <a:solidFill>
                <a:srgbClr val="D6D7D6"/>
              </a:solidFill>
              <a:prstDash val="solid"/>
              <a:miter lim="400000"/>
            </a:ln>
          </a:insideH>
          <a:insideV>
            <a:ln w="3175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D6D6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3175" cap="flat">
              <a:solidFill>
                <a:srgbClr val="D6D7D6"/>
              </a:solidFill>
              <a:prstDash val="solid"/>
              <a:miter lim="400000"/>
            </a:ln>
          </a:top>
          <a:bottom>
            <a:ln w="3175" cap="flat">
              <a:solidFill>
                <a:srgbClr val="D6D7D6"/>
              </a:solidFill>
              <a:prstDash val="solid"/>
              <a:miter lim="400000"/>
            </a:ln>
          </a:bottom>
          <a:insideH>
            <a:ln w="3175" cap="flat">
              <a:solidFill>
                <a:srgbClr val="D6D7D6"/>
              </a:solidFill>
              <a:prstDash val="solid"/>
              <a:miter lim="400000"/>
            </a:ln>
          </a:insideH>
          <a:insideV>
            <a:ln w="3175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D6D7D6"/>
              </a:solidFill>
              <a:prstDash val="solid"/>
              <a:miter lim="400000"/>
            </a:ln>
          </a:left>
          <a:right>
            <a:ln w="3175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3175" cap="flat">
              <a:solidFill>
                <a:srgbClr val="D6D6D6"/>
              </a:solidFill>
              <a:prstDash val="solid"/>
              <a:miter lim="400000"/>
            </a:ln>
          </a:bottom>
          <a:insideH>
            <a:ln w="3175" cap="flat">
              <a:solidFill>
                <a:srgbClr val="D6D7D6"/>
              </a:solidFill>
              <a:prstDash val="solid"/>
              <a:miter lim="400000"/>
            </a:ln>
          </a:insideH>
          <a:insideV>
            <a:ln w="3175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D6D7D6"/>
              </a:solidFill>
              <a:prstDash val="solid"/>
              <a:miter lim="400000"/>
            </a:ln>
          </a:left>
          <a:right>
            <a:ln w="3175" cap="flat">
              <a:solidFill>
                <a:srgbClr val="D6D7D6"/>
              </a:solidFill>
              <a:prstDash val="solid"/>
              <a:miter lim="400000"/>
            </a:ln>
          </a:right>
          <a:top>
            <a:ln w="3175" cap="flat">
              <a:solidFill>
                <a:srgbClr val="D6D6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3175" cap="flat">
              <a:solidFill>
                <a:srgbClr val="D6D7D6"/>
              </a:solidFill>
              <a:prstDash val="solid"/>
              <a:miter lim="400000"/>
            </a:ln>
          </a:insideH>
          <a:insideV>
            <a:ln w="3175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929292"/>
              </a:solidFill>
              <a:prstDash val="solid"/>
              <a:miter lim="400000"/>
            </a:ln>
          </a:left>
          <a:right>
            <a:ln w="3175" cap="flat">
              <a:solidFill>
                <a:srgbClr val="929292"/>
              </a:solidFill>
              <a:prstDash val="solid"/>
              <a:miter lim="400000"/>
            </a:ln>
          </a:right>
          <a:top>
            <a:ln w="3175" cap="flat">
              <a:solidFill>
                <a:srgbClr val="929292"/>
              </a:solidFill>
              <a:prstDash val="solid"/>
              <a:miter lim="400000"/>
            </a:ln>
          </a:top>
          <a:bottom>
            <a:ln w="3175" cap="flat">
              <a:solidFill>
                <a:srgbClr val="929292"/>
              </a:solidFill>
              <a:prstDash val="solid"/>
              <a:miter lim="400000"/>
            </a:ln>
          </a:bottom>
          <a:insideH>
            <a:ln w="3175" cap="flat">
              <a:solidFill>
                <a:srgbClr val="929292"/>
              </a:solidFill>
              <a:prstDash val="solid"/>
              <a:miter lim="400000"/>
            </a:ln>
          </a:insideH>
          <a:insideV>
            <a:ln w="3175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AAAAAA"/>
              </a:solidFill>
              <a:prstDash val="solid"/>
              <a:miter lim="400000"/>
            </a:ln>
          </a:left>
          <a:right>
            <a:ln w="3175" cap="flat">
              <a:solidFill>
                <a:srgbClr val="AAAAAA"/>
              </a:solidFill>
              <a:prstDash val="solid"/>
              <a:miter lim="400000"/>
            </a:ln>
          </a:right>
          <a:top>
            <a:ln w="3175" cap="flat">
              <a:solidFill>
                <a:srgbClr val="AAAAAA"/>
              </a:solidFill>
              <a:prstDash val="solid"/>
              <a:miter lim="400000"/>
            </a:ln>
          </a:top>
          <a:bottom>
            <a:ln w="3175" cap="flat">
              <a:solidFill>
                <a:srgbClr val="AAAAAA"/>
              </a:solidFill>
              <a:prstDash val="solid"/>
              <a:miter lim="400000"/>
            </a:ln>
          </a:bottom>
          <a:insideH>
            <a:ln w="3175" cap="flat">
              <a:solidFill>
                <a:srgbClr val="AAAAAA"/>
              </a:solidFill>
              <a:prstDash val="solid"/>
              <a:miter lim="400000"/>
            </a:ln>
          </a:insideH>
          <a:insideV>
            <a:ln w="3175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D6D7D6"/>
              </a:solidFill>
              <a:prstDash val="solid"/>
              <a:miter lim="400000"/>
            </a:ln>
          </a:left>
          <a:right>
            <a:ln w="3175" cap="flat">
              <a:solidFill>
                <a:srgbClr val="D6D7D6"/>
              </a:solidFill>
              <a:prstDash val="solid"/>
              <a:miter lim="400000"/>
            </a:ln>
          </a:right>
          <a:top>
            <a:ln w="3175" cap="flat">
              <a:solidFill>
                <a:srgbClr val="D6D7D6"/>
              </a:solidFill>
              <a:prstDash val="solid"/>
              <a:miter lim="400000"/>
            </a:ln>
          </a:top>
          <a:bottom>
            <a:ln w="3175" cap="flat">
              <a:solidFill>
                <a:srgbClr val="D6D7D6"/>
              </a:solidFill>
              <a:prstDash val="solid"/>
              <a:miter lim="400000"/>
            </a:ln>
          </a:bottom>
          <a:insideH>
            <a:ln w="3175" cap="flat">
              <a:solidFill>
                <a:srgbClr val="D6D7D6"/>
              </a:solidFill>
              <a:prstDash val="solid"/>
              <a:miter lim="400000"/>
            </a:ln>
          </a:insideH>
          <a:insideV>
            <a:ln w="3175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909090"/>
              </a:solidFill>
              <a:prstDash val="solid"/>
              <a:miter lim="400000"/>
            </a:ln>
          </a:left>
          <a:right>
            <a:ln w="3175" cap="flat">
              <a:solidFill>
                <a:srgbClr val="909090"/>
              </a:solidFill>
              <a:prstDash val="solid"/>
              <a:miter lim="400000"/>
            </a:ln>
          </a:right>
          <a:top>
            <a:ln w="3175" cap="flat">
              <a:solidFill>
                <a:srgbClr val="909090"/>
              </a:solidFill>
              <a:prstDash val="solid"/>
              <a:miter lim="400000"/>
            </a:ln>
          </a:top>
          <a:bottom>
            <a:ln w="3175" cap="flat">
              <a:solidFill>
                <a:srgbClr val="909090"/>
              </a:solidFill>
              <a:prstDash val="solid"/>
              <a:miter lim="400000"/>
            </a:ln>
          </a:bottom>
          <a:insideH>
            <a:ln w="3175" cap="flat">
              <a:solidFill>
                <a:srgbClr val="909090"/>
              </a:solidFill>
              <a:prstDash val="solid"/>
              <a:miter lim="400000"/>
            </a:ln>
          </a:insideH>
          <a:insideV>
            <a:ln w="3175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42" d="100"/>
          <a:sy n="42" d="100"/>
        </p:scale>
        <p:origin x="-1000" y="-11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4" name="Shape 12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10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477926" y="3480741"/>
            <a:ext cx="15428149" cy="3443112"/>
          </a:xfrm>
          <a:prstGeom prst="rect">
            <a:avLst/>
          </a:prstGeom>
        </p:spPr>
        <p:txBody>
          <a:bodyPr lIns="37629" tIns="37629" rIns="37629" bIns="37629" anchor="b"/>
          <a:lstStyle>
            <a:lvl1pPr algn="ctr" defTabSz="825500">
              <a:lnSpc>
                <a:spcPct val="100000"/>
              </a:lnSpc>
              <a:defRPr sz="11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4477926" y="7017925"/>
            <a:ext cx="15428149" cy="1175927"/>
          </a:xfrm>
          <a:prstGeom prst="rect">
            <a:avLst/>
          </a:prstGeom>
        </p:spPr>
        <p:txBody>
          <a:bodyPr lIns="37629" tIns="37629" rIns="37629" bIns="3762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 algn="ctr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 algn="ctr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12002092" y="11467629"/>
            <a:ext cx="370409" cy="372692"/>
          </a:xfrm>
          <a:prstGeom prst="rect">
            <a:avLst/>
          </a:prstGeom>
        </p:spPr>
        <p:txBody>
          <a:bodyPr lIns="37629" tIns="37629" rIns="37629" bIns="37629" anchor="t"/>
          <a:lstStyle>
            <a:lvl1pPr algn="ctr" defTabSz="825500">
              <a:defRPr sz="2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4929481" y="8410222"/>
            <a:ext cx="14534446" cy="497103"/>
          </a:xfrm>
          <a:prstGeom prst="rect">
            <a:avLst/>
          </a:prstGeom>
        </p:spPr>
        <p:txBody>
          <a:bodyPr lIns="37629" tIns="37629" rIns="37629" bIns="37629">
            <a:spAutoFit/>
          </a:bodyPr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800" i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4929481" y="6153856"/>
            <a:ext cx="14534446" cy="862660"/>
          </a:xfrm>
          <a:prstGeom prst="rect">
            <a:avLst/>
          </a:prstGeom>
        </p:spPr>
        <p:txBody>
          <a:bodyPr lIns="37629" tIns="37629" rIns="37629" bIns="37629" anchor="ctr">
            <a:spAutoFit/>
          </a:bodyPr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xfrm>
            <a:off x="12002092" y="11467629"/>
            <a:ext cx="370409" cy="372692"/>
          </a:xfrm>
          <a:prstGeom prst="rect">
            <a:avLst/>
          </a:prstGeom>
        </p:spPr>
        <p:txBody>
          <a:bodyPr lIns="37629" tIns="37629" rIns="37629" bIns="37629" anchor="t"/>
          <a:lstStyle>
            <a:lvl1pPr algn="ctr" defTabSz="825500">
              <a:defRPr sz="2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3160889" y="1778000"/>
            <a:ext cx="18062222" cy="10160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xfrm>
            <a:off x="12002092" y="11467629"/>
            <a:ext cx="370409" cy="372692"/>
          </a:xfrm>
          <a:prstGeom prst="rect">
            <a:avLst/>
          </a:prstGeom>
        </p:spPr>
        <p:txBody>
          <a:bodyPr lIns="37629" tIns="37629" rIns="37629" bIns="37629" anchor="t"/>
          <a:lstStyle>
            <a:lvl1pPr algn="ctr" defTabSz="825500">
              <a:defRPr sz="2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xfrm>
            <a:off x="12002092" y="11467629"/>
            <a:ext cx="370409" cy="372692"/>
          </a:xfrm>
          <a:prstGeom prst="rect">
            <a:avLst/>
          </a:prstGeom>
        </p:spPr>
        <p:txBody>
          <a:bodyPr lIns="37629" tIns="37629" rIns="37629" bIns="37629" anchor="t"/>
          <a:lstStyle>
            <a:lvl1pPr algn="ctr" defTabSz="825500">
              <a:defRPr sz="2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5476421" y="2276592"/>
            <a:ext cx="13433778" cy="647229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3631259" y="8824148"/>
            <a:ext cx="17121481" cy="1486371"/>
          </a:xfrm>
          <a:prstGeom prst="rect">
            <a:avLst/>
          </a:prstGeom>
        </p:spPr>
        <p:txBody>
          <a:bodyPr lIns="37629" tIns="37629" rIns="37629" bIns="37629"/>
          <a:lstStyle>
            <a:lvl1pPr algn="ctr" defTabSz="825500">
              <a:lnSpc>
                <a:spcPct val="100000"/>
              </a:lnSpc>
              <a:defRPr sz="11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3631259" y="10254074"/>
            <a:ext cx="17121481" cy="1175926"/>
          </a:xfrm>
          <a:prstGeom prst="rect">
            <a:avLst/>
          </a:prstGeom>
        </p:spPr>
        <p:txBody>
          <a:bodyPr lIns="37629" tIns="37629" rIns="37629" bIns="3762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 algn="ctr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 algn="ctr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12002092" y="11467629"/>
            <a:ext cx="370409" cy="372692"/>
          </a:xfrm>
          <a:prstGeom prst="rect">
            <a:avLst/>
          </a:prstGeom>
        </p:spPr>
        <p:txBody>
          <a:bodyPr lIns="37629" tIns="37629" rIns="37629" bIns="37629" anchor="t"/>
          <a:lstStyle>
            <a:lvl1pPr algn="ctr" defTabSz="825500">
              <a:defRPr sz="2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4477926" y="5136444"/>
            <a:ext cx="15428149" cy="3443112"/>
          </a:xfrm>
          <a:prstGeom prst="rect">
            <a:avLst/>
          </a:prstGeom>
        </p:spPr>
        <p:txBody>
          <a:bodyPr lIns="37629" tIns="37629" rIns="37629" bIns="37629"/>
          <a:lstStyle>
            <a:lvl1pPr algn="ctr" defTabSz="825500">
              <a:lnSpc>
                <a:spcPct val="100000"/>
              </a:lnSpc>
              <a:defRPr sz="11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xfrm>
            <a:off x="12002092" y="11467629"/>
            <a:ext cx="370409" cy="372692"/>
          </a:xfrm>
          <a:prstGeom prst="rect">
            <a:avLst/>
          </a:prstGeom>
        </p:spPr>
        <p:txBody>
          <a:bodyPr lIns="37629" tIns="37629" rIns="37629" bIns="37629" anchor="t"/>
          <a:lstStyle>
            <a:lvl1pPr algn="ctr" defTabSz="825500">
              <a:defRPr sz="2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quarter" idx="13"/>
          </p:nvPr>
        </p:nvSpPr>
        <p:spPr>
          <a:xfrm>
            <a:off x="12916370" y="2483555"/>
            <a:ext cx="7055556" cy="849489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4383852" y="2483555"/>
            <a:ext cx="7572963" cy="4111038"/>
          </a:xfrm>
          <a:prstGeom prst="rect">
            <a:avLst/>
          </a:prstGeom>
        </p:spPr>
        <p:txBody>
          <a:bodyPr lIns="37629" tIns="37629" rIns="37629" bIns="37629" anchor="b"/>
          <a:lstStyle>
            <a:lvl1pPr algn="ctr" defTabSz="825500">
              <a:lnSpc>
                <a:spcPct val="100000"/>
              </a:lnSpc>
              <a:defRPr sz="8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4383852" y="6613407"/>
            <a:ext cx="7572963" cy="4242741"/>
          </a:xfrm>
          <a:prstGeom prst="rect">
            <a:avLst/>
          </a:prstGeom>
        </p:spPr>
        <p:txBody>
          <a:bodyPr lIns="37629" tIns="37629" rIns="37629" bIns="3762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 algn="ctr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 algn="ctr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xfrm>
            <a:off x="12002092" y="11467629"/>
            <a:ext cx="370409" cy="372692"/>
          </a:xfrm>
          <a:prstGeom prst="rect">
            <a:avLst/>
          </a:prstGeom>
        </p:spPr>
        <p:txBody>
          <a:bodyPr lIns="37629" tIns="37629" rIns="37629" bIns="37629" anchor="t"/>
          <a:lstStyle>
            <a:lvl1pPr algn="ctr" defTabSz="825500">
              <a:defRPr sz="2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xfrm>
            <a:off x="4412074" y="2041407"/>
            <a:ext cx="15559853" cy="1693334"/>
          </a:xfrm>
          <a:prstGeom prst="rect">
            <a:avLst/>
          </a:prstGeom>
        </p:spPr>
        <p:txBody>
          <a:bodyPr lIns="37629" tIns="37629" rIns="37629" bIns="37629"/>
          <a:lstStyle>
            <a:lvl1pPr algn="ctr" defTabSz="825500">
              <a:lnSpc>
                <a:spcPct val="100000"/>
              </a:lnSpc>
              <a:defRPr sz="11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xfrm>
            <a:off x="12002092" y="11467629"/>
            <a:ext cx="370409" cy="372692"/>
          </a:xfrm>
          <a:prstGeom prst="rect">
            <a:avLst/>
          </a:prstGeom>
        </p:spPr>
        <p:txBody>
          <a:bodyPr lIns="37629" tIns="37629" rIns="37629" bIns="37629" anchor="t"/>
          <a:lstStyle>
            <a:lvl1pPr algn="ctr" defTabSz="825500">
              <a:defRPr sz="2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4412074" y="2041407"/>
            <a:ext cx="15559853" cy="1693334"/>
          </a:xfrm>
          <a:prstGeom prst="rect">
            <a:avLst/>
          </a:prstGeom>
        </p:spPr>
        <p:txBody>
          <a:bodyPr lIns="37629" tIns="37629" rIns="37629" bIns="37629"/>
          <a:lstStyle>
            <a:lvl1pPr algn="ctr" defTabSz="825500">
              <a:lnSpc>
                <a:spcPct val="100000"/>
              </a:lnSpc>
              <a:defRPr sz="11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sz="half" idx="1"/>
          </p:nvPr>
        </p:nvSpPr>
        <p:spPr>
          <a:xfrm>
            <a:off x="4412074" y="4111037"/>
            <a:ext cx="15559853" cy="6886223"/>
          </a:xfrm>
          <a:prstGeom prst="rect">
            <a:avLst/>
          </a:prstGeom>
        </p:spPr>
        <p:txBody>
          <a:bodyPr lIns="37629" tIns="37629" rIns="37629" bIns="37629" anchor="ctr"/>
          <a:lstStyle>
            <a:lvl1pPr marL="582083" indent="-582083" defTabSz="825500">
              <a:lnSpc>
                <a:spcPct val="100000"/>
              </a:lnSpc>
              <a:spcBef>
                <a:spcPts val="5900"/>
              </a:spcBef>
              <a:buSzPct val="125000"/>
              <a:buFontTx/>
              <a:defRPr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17083" indent="-582083" defTabSz="825500">
              <a:lnSpc>
                <a:spcPct val="100000"/>
              </a:lnSpc>
              <a:spcBef>
                <a:spcPts val="5900"/>
              </a:spcBef>
              <a:buSzPct val="125000"/>
              <a:buFontTx/>
              <a:defRPr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852083" indent="-582083" defTabSz="825500">
              <a:lnSpc>
                <a:spcPct val="100000"/>
              </a:lnSpc>
              <a:spcBef>
                <a:spcPts val="5900"/>
              </a:spcBef>
              <a:buSzPct val="125000"/>
              <a:buFontTx/>
              <a:defRPr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487083" indent="-582083" defTabSz="825500">
              <a:lnSpc>
                <a:spcPct val="100000"/>
              </a:lnSpc>
              <a:spcBef>
                <a:spcPts val="5900"/>
              </a:spcBef>
              <a:buSzPct val="125000"/>
              <a:buFontTx/>
              <a:defRPr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122083" indent="-582083" defTabSz="825500">
              <a:lnSpc>
                <a:spcPct val="100000"/>
              </a:lnSpc>
              <a:spcBef>
                <a:spcPts val="5900"/>
              </a:spcBef>
              <a:buSzPct val="125000"/>
              <a:buFontTx/>
              <a:defRPr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xfrm>
            <a:off x="12002092" y="11467629"/>
            <a:ext cx="370409" cy="372692"/>
          </a:xfrm>
          <a:prstGeom prst="rect">
            <a:avLst/>
          </a:prstGeom>
        </p:spPr>
        <p:txBody>
          <a:bodyPr lIns="37629" tIns="37629" rIns="37629" bIns="37629" anchor="t"/>
          <a:lstStyle>
            <a:lvl1pPr algn="ctr" defTabSz="825500">
              <a:defRPr sz="2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12916370" y="4111037"/>
            <a:ext cx="7055556" cy="688622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xfrm>
            <a:off x="4412074" y="2041407"/>
            <a:ext cx="15559853" cy="1693334"/>
          </a:xfrm>
          <a:prstGeom prst="rect">
            <a:avLst/>
          </a:prstGeom>
        </p:spPr>
        <p:txBody>
          <a:bodyPr lIns="37629" tIns="37629" rIns="37629" bIns="37629"/>
          <a:lstStyle>
            <a:lvl1pPr algn="ctr" defTabSz="825500">
              <a:lnSpc>
                <a:spcPct val="100000"/>
              </a:lnSpc>
              <a:defRPr sz="11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4412074" y="4111037"/>
            <a:ext cx="7572964" cy="6886223"/>
          </a:xfrm>
          <a:prstGeom prst="rect">
            <a:avLst/>
          </a:prstGeom>
        </p:spPr>
        <p:txBody>
          <a:bodyPr lIns="37629" tIns="37629" rIns="37629" bIns="37629" anchor="ctr"/>
          <a:lstStyle>
            <a:lvl1pPr marL="529389" indent="-529389" defTabSz="825500">
              <a:lnSpc>
                <a:spcPct val="100000"/>
              </a:lnSpc>
              <a:spcBef>
                <a:spcPts val="4500"/>
              </a:spcBef>
              <a:buSzPct val="125000"/>
              <a:buFontTx/>
              <a:defRPr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88189" indent="-529389" defTabSz="825500">
              <a:lnSpc>
                <a:spcPct val="100000"/>
              </a:lnSpc>
              <a:spcBef>
                <a:spcPts val="4500"/>
              </a:spcBef>
              <a:buSzPct val="125000"/>
              <a:buFontTx/>
              <a:defRPr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646989" indent="-529389" defTabSz="825500">
              <a:lnSpc>
                <a:spcPct val="100000"/>
              </a:lnSpc>
              <a:spcBef>
                <a:spcPts val="4500"/>
              </a:spcBef>
              <a:buSzPct val="125000"/>
              <a:buFontTx/>
              <a:defRPr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205789" indent="-529389" defTabSz="825500">
              <a:lnSpc>
                <a:spcPct val="100000"/>
              </a:lnSpc>
              <a:spcBef>
                <a:spcPts val="4500"/>
              </a:spcBef>
              <a:buSzPct val="125000"/>
              <a:buFontTx/>
              <a:defRPr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764589" indent="-529389" defTabSz="825500">
              <a:lnSpc>
                <a:spcPct val="100000"/>
              </a:lnSpc>
              <a:spcBef>
                <a:spcPts val="4500"/>
              </a:spcBef>
              <a:buSzPct val="125000"/>
              <a:buFontTx/>
              <a:defRPr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xfrm>
            <a:off x="12002092" y="11467629"/>
            <a:ext cx="370409" cy="372692"/>
          </a:xfrm>
          <a:prstGeom prst="rect">
            <a:avLst/>
          </a:prstGeom>
        </p:spPr>
        <p:txBody>
          <a:bodyPr lIns="37629" tIns="37629" rIns="37629" bIns="37629" anchor="t"/>
          <a:lstStyle>
            <a:lvl1pPr algn="ctr" defTabSz="825500">
              <a:defRPr sz="2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sz="half" idx="1"/>
          </p:nvPr>
        </p:nvSpPr>
        <p:spPr>
          <a:xfrm>
            <a:off x="4412074" y="3095037"/>
            <a:ext cx="15559853" cy="7525926"/>
          </a:xfrm>
          <a:prstGeom prst="rect">
            <a:avLst/>
          </a:prstGeom>
        </p:spPr>
        <p:txBody>
          <a:bodyPr lIns="37629" tIns="37629" rIns="37629" bIns="37629" anchor="ctr"/>
          <a:lstStyle>
            <a:lvl1pPr marL="582083" indent="-582083" defTabSz="825500">
              <a:lnSpc>
                <a:spcPct val="100000"/>
              </a:lnSpc>
              <a:spcBef>
                <a:spcPts val="5900"/>
              </a:spcBef>
              <a:buSzPct val="125000"/>
              <a:buFontTx/>
              <a:defRPr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17083" indent="-582083" defTabSz="825500">
              <a:lnSpc>
                <a:spcPct val="100000"/>
              </a:lnSpc>
              <a:spcBef>
                <a:spcPts val="5900"/>
              </a:spcBef>
              <a:buSzPct val="125000"/>
              <a:buFontTx/>
              <a:defRPr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852083" indent="-582083" defTabSz="825500">
              <a:lnSpc>
                <a:spcPct val="100000"/>
              </a:lnSpc>
              <a:spcBef>
                <a:spcPts val="5900"/>
              </a:spcBef>
              <a:buSzPct val="125000"/>
              <a:buFontTx/>
              <a:defRPr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487083" indent="-582083" defTabSz="825500">
              <a:lnSpc>
                <a:spcPct val="100000"/>
              </a:lnSpc>
              <a:spcBef>
                <a:spcPts val="5900"/>
              </a:spcBef>
              <a:buSzPct val="125000"/>
              <a:buFontTx/>
              <a:defRPr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122083" indent="-582083" defTabSz="825500">
              <a:lnSpc>
                <a:spcPct val="100000"/>
              </a:lnSpc>
              <a:spcBef>
                <a:spcPts val="5900"/>
              </a:spcBef>
              <a:buSzPct val="125000"/>
              <a:buFontTx/>
              <a:defRPr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xfrm>
            <a:off x="12002092" y="11467629"/>
            <a:ext cx="370409" cy="372692"/>
          </a:xfrm>
          <a:prstGeom prst="rect">
            <a:avLst/>
          </a:prstGeom>
        </p:spPr>
        <p:txBody>
          <a:bodyPr lIns="37629" tIns="37629" rIns="37629" bIns="37629" anchor="t"/>
          <a:lstStyle>
            <a:lvl1pPr algn="ctr" defTabSz="825500">
              <a:defRPr sz="2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4835481" y="6867407"/>
            <a:ext cx="5484519" cy="41110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4835480" y="2483555"/>
            <a:ext cx="5484520" cy="41110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4054593" y="2483555"/>
            <a:ext cx="10498667" cy="849489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xfrm>
            <a:off x="12002092" y="11467629"/>
            <a:ext cx="370409" cy="372692"/>
          </a:xfrm>
          <a:prstGeom prst="rect">
            <a:avLst/>
          </a:prstGeom>
        </p:spPr>
        <p:txBody>
          <a:bodyPr lIns="37629" tIns="37629" rIns="37629" bIns="37629" anchor="t"/>
          <a:lstStyle>
            <a:lvl1pPr algn="ctr" defTabSz="825500">
              <a:defRPr sz="2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D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224914" y="187625"/>
            <a:ext cx="21934171" cy="301468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224914" y="3202304"/>
            <a:ext cx="21934171" cy="1051012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785811" y="12344715"/>
            <a:ext cx="5686638" cy="729871"/>
          </a:xfrm>
          <a:prstGeom prst="rect">
            <a:avLst/>
          </a:prstGeom>
          <a:ln w="3175">
            <a:miter lim="400000"/>
          </a:ln>
        </p:spPr>
        <p:txBody>
          <a:bodyPr wrap="none" lIns="91392" tIns="91392" rIns="91392" bIns="91392" anchor="ctr">
            <a:spAutoFit/>
          </a:bodyPr>
          <a:lstStyle>
            <a:lvl1pPr algn="r" defTabSz="1828800">
              <a:defRPr sz="2400" b="0">
                <a:solidFill>
                  <a:srgbClr val="888888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xmlns:p14="http://schemas.microsoft.com/office/powerpoint/2010/main" spd="med"/>
  <p:txStyles>
    <p:titleStyle>
      <a:lvl1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457200" marR="0" indent="-457200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990600" marR="0" indent="-533400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1554479" marR="0" indent="-640079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2082800" marR="0" indent="-711200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2540000" marR="0" indent="-711200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2997200" marR="0" indent="-711200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3454400" marR="0" indent="-711200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3911600" marR="0" indent="-711200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4368800" marR="0" indent="-711200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bodyStyle>
    <p:otherStyle>
      <a:lvl1pPr marL="0" marR="0" indent="0" algn="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1pPr>
      <a:lvl2pPr marL="0" marR="0" indent="457200" algn="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2pPr>
      <a:lvl3pPr marL="0" marR="0" indent="914400" algn="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3pPr>
      <a:lvl4pPr marL="0" marR="0" indent="1371600" algn="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4pPr>
      <a:lvl5pPr marL="0" marR="0" indent="1828800" algn="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5pPr>
      <a:lvl6pPr marL="0" marR="0" indent="2286000" algn="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6pPr>
      <a:lvl7pPr marL="0" marR="0" indent="2743200" algn="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7pPr>
      <a:lvl8pPr marL="0" marR="0" indent="3200400" algn="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8pPr>
      <a:lvl9pPr marL="0" marR="0" indent="3657600" algn="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2055085" y="5352532"/>
            <a:ext cx="20273830" cy="11532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7629" tIns="37629" rIns="37629" bIns="37629" anchor="ctr">
            <a:spAutoFit/>
          </a:bodyPr>
          <a:lstStyle>
            <a:lvl1pPr>
              <a:defRPr sz="7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>
                <a:latin typeface="PingFang SC" charset="-122"/>
                <a:ea typeface="PingFang SC" charset="-122"/>
                <a:cs typeface="PingFang SC" charset="-122"/>
              </a:rPr>
              <a:t>Naturali 团队2018机器阅读理解技术竞赛系统报告</a:t>
            </a:r>
          </a:p>
        </p:txBody>
      </p:sp>
      <p:pic>
        <p:nvPicPr>
          <p:cNvPr id="127" name="Naturali-2016-RGB-h-darkb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054" y="781930"/>
            <a:ext cx="2979671" cy="579381"/>
          </a:xfrm>
          <a:prstGeom prst="rect">
            <a:avLst/>
          </a:prstGeom>
          <a:ln w="3175">
            <a:miter lim="400000"/>
          </a:ln>
        </p:spPr>
      </p:pic>
      <p:sp>
        <p:nvSpPr>
          <p:cNvPr id="128" name="Shape 128"/>
          <p:cNvSpPr/>
          <p:nvPr/>
        </p:nvSpPr>
        <p:spPr>
          <a:xfrm>
            <a:off x="17615434" y="10777266"/>
            <a:ext cx="4713481" cy="72232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7629" tIns="37629" rIns="37629" bIns="37629" anchor="ctr">
            <a:spAutoFit/>
          </a:bodyPr>
          <a:lstStyle>
            <a:lvl1pPr>
              <a:defRPr sz="4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>
                <a:latin typeface="PingFang SC" charset="-122"/>
                <a:ea typeface="PingFang SC" charset="-122"/>
                <a:cs typeface="PingFang SC" charset="-122"/>
              </a:rPr>
              <a:t>Naturali 奇点机智  </a:t>
            </a:r>
          </a:p>
        </p:txBody>
      </p:sp>
      <p:pic>
        <p:nvPicPr>
          <p:cNvPr id="129" name="Naturali-2016-RGB-v-darkbg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651845" y="10777266"/>
            <a:ext cx="992154" cy="787632"/>
          </a:xfrm>
          <a:prstGeom prst="rect">
            <a:avLst/>
          </a:prstGeom>
          <a:ln w="3175">
            <a:miter lim="400000"/>
          </a:ln>
        </p:spPr>
      </p:pic>
      <p:sp>
        <p:nvSpPr>
          <p:cNvPr id="130" name="Shape 130"/>
          <p:cNvSpPr/>
          <p:nvPr/>
        </p:nvSpPr>
        <p:spPr>
          <a:xfrm>
            <a:off x="9460959" y="8007059"/>
            <a:ext cx="5462083" cy="3991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7629" tIns="37629" rIns="37629" bIns="37629" anchor="ctr">
            <a:spAutoFit/>
          </a:bodyPr>
          <a:lstStyle>
            <a:lvl1pPr defTabSz="584200">
              <a:lnSpc>
                <a:spcPct val="50000"/>
              </a:lnSpc>
              <a:spcBef>
                <a:spcPts val="4200"/>
              </a:spcBef>
              <a:defRPr sz="4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PingFang SC" charset="-122"/>
                <a:ea typeface="PingFang SC" charset="-122"/>
                <a:cs typeface="PingFang SC" charset="-122"/>
              </a:rPr>
              <a:t>刘家骅，韦婉，林德康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Naturali-2016-RGB-h-darkb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054" y="781930"/>
            <a:ext cx="2979671" cy="579381"/>
          </a:xfrm>
          <a:prstGeom prst="rect">
            <a:avLst/>
          </a:prstGeom>
          <a:ln w="3175">
            <a:miter lim="400000"/>
          </a:ln>
        </p:spPr>
      </p:pic>
      <p:sp>
        <p:nvSpPr>
          <p:cNvPr id="183" name="Shape 183"/>
          <p:cNvSpPr/>
          <p:nvPr/>
        </p:nvSpPr>
        <p:spPr>
          <a:xfrm>
            <a:off x="9012118" y="767736"/>
            <a:ext cx="6359764" cy="11532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7629" tIns="37629" rIns="37629" bIns="37629" anchor="ctr">
            <a:spAutoFit/>
          </a:bodyPr>
          <a:lstStyle>
            <a:lvl1pPr>
              <a:defRPr sz="7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Heiti SC Light" charset="-122"/>
                <a:ea typeface="Heiti SC Light" charset="-122"/>
                <a:cs typeface="Heiti SC Light" charset="-122"/>
              </a:rPr>
              <a:t>答案片段抽取层</a:t>
            </a:r>
          </a:p>
        </p:txBody>
      </p:sp>
      <p:sp>
        <p:nvSpPr>
          <p:cNvPr id="184" name="Shape 184"/>
          <p:cNvSpPr>
            <a:spLocks noGrp="1"/>
          </p:cNvSpPr>
          <p:nvPr>
            <p:ph type="subTitle" sz="quarter" idx="1"/>
          </p:nvPr>
        </p:nvSpPr>
        <p:spPr>
          <a:xfrm>
            <a:off x="5247067" y="3391388"/>
            <a:ext cx="11099801" cy="1292127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44500" indent="-444500" algn="l" defTabSz="584200">
              <a:spcBef>
                <a:spcPts val="4200"/>
              </a:spcBef>
              <a:buSzPct val="145000"/>
              <a:buChar char="•"/>
              <a:defRPr sz="4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Heiti SC Light" charset="-122"/>
                <a:ea typeface="Heiti SC Light" charset="-122"/>
                <a:cs typeface="Heiti SC Light" charset="-122"/>
              </a:rPr>
              <a:t> 常用损失函数</a:t>
            </a:r>
          </a:p>
        </p:txBody>
      </p:sp>
      <p:sp>
        <p:nvSpPr>
          <p:cNvPr id="185" name="Shape 185"/>
          <p:cNvSpPr/>
          <p:nvPr/>
        </p:nvSpPr>
        <p:spPr>
          <a:xfrm>
            <a:off x="5247067" y="8544376"/>
            <a:ext cx="11099801" cy="129212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44500" indent="-444500" algn="l" defTabSz="584200">
              <a:spcBef>
                <a:spcPts val="4200"/>
              </a:spcBef>
              <a:buSzPct val="145000"/>
              <a:buChar char="•"/>
              <a:defRPr sz="4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Heiti SC Light" charset="-122"/>
                <a:ea typeface="Heiti SC Light" charset="-122"/>
                <a:cs typeface="Heiti SC Light" charset="-122"/>
              </a:rPr>
              <a:t> 利用多个参考答案</a:t>
            </a:r>
          </a:p>
        </p:txBody>
      </p:sp>
      <p:pic>
        <p:nvPicPr>
          <p:cNvPr id="186" name="pasted-image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29563" y="11020745"/>
            <a:ext cx="11681370" cy="1569685"/>
          </a:xfrm>
          <a:prstGeom prst="rect">
            <a:avLst/>
          </a:prstGeom>
          <a:ln w="3175">
            <a:miter lim="400000"/>
          </a:ln>
        </p:spPr>
      </p:pic>
      <p:pic>
        <p:nvPicPr>
          <p:cNvPr id="187" name="pasted-image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83923" y="5693377"/>
            <a:ext cx="9941335" cy="1569685"/>
          </a:xfrm>
          <a:prstGeom prst="rect">
            <a:avLst/>
          </a:prstGeom>
          <a:ln w="3175">
            <a:miter lim="400000"/>
          </a:ln>
        </p:spPr>
      </p:pic>
      <p:pic>
        <p:nvPicPr>
          <p:cNvPr id="188" name="图片 187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553578" y="7902759"/>
            <a:ext cx="6180868" cy="5073177"/>
          </a:xfrm>
          <a:prstGeom prst="rect">
            <a:avLst/>
          </a:prstGeom>
        </p:spPr>
      </p:pic>
      <p:sp>
        <p:nvSpPr>
          <p:cNvPr id="189" name="Shape 189"/>
          <p:cNvSpPr/>
          <p:nvPr/>
        </p:nvSpPr>
        <p:spPr>
          <a:xfrm>
            <a:off x="17987362" y="8351619"/>
            <a:ext cx="5313301" cy="795341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37629" tIns="37629" rIns="37629" bIns="37629" anchor="ctr"/>
          <a:lstStyle/>
          <a:p>
            <a:pPr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Heiti SC Light" charset="-122"/>
              <a:ea typeface="Heiti SC Light" charset="-122"/>
              <a:cs typeface="Heiti SC Light" charset="-122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92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Naturali-2016-RGB-h-darkb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054" y="781930"/>
            <a:ext cx="2979671" cy="579381"/>
          </a:xfrm>
          <a:prstGeom prst="rect">
            <a:avLst/>
          </a:prstGeom>
          <a:ln w="3175">
            <a:miter lim="400000"/>
          </a:ln>
        </p:spPr>
      </p:pic>
      <p:sp>
        <p:nvSpPr>
          <p:cNvPr id="192" name="Shape 192"/>
          <p:cNvSpPr/>
          <p:nvPr/>
        </p:nvSpPr>
        <p:spPr>
          <a:xfrm>
            <a:off x="7703020" y="684412"/>
            <a:ext cx="8977960" cy="131986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7629" tIns="37629" rIns="37629" bIns="37629" anchor="ctr">
            <a:spAutoFit/>
          </a:bodyPr>
          <a:lstStyle>
            <a:lvl1pPr>
              <a:defRPr sz="7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利用辅助任务联合训练</a:t>
            </a:r>
          </a:p>
        </p:txBody>
      </p:sp>
      <p:sp>
        <p:nvSpPr>
          <p:cNvPr id="193" name="Shape 193"/>
          <p:cNvSpPr>
            <a:spLocks noGrp="1"/>
          </p:cNvSpPr>
          <p:nvPr>
            <p:ph type="subTitle" sz="quarter" idx="1"/>
          </p:nvPr>
        </p:nvSpPr>
        <p:spPr>
          <a:xfrm>
            <a:off x="2955908" y="5404515"/>
            <a:ext cx="18472184" cy="1292127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44500" indent="-444500" algn="l" defTabSz="584200">
              <a:spcBef>
                <a:spcPts val="4200"/>
              </a:spcBef>
              <a:buSzPct val="145000"/>
              <a:buChar char="•"/>
              <a:defRPr sz="4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以匹配层得到的隐层做attention pooling再引入损失函数</a:t>
            </a:r>
          </a:p>
        </p:txBody>
      </p:sp>
      <p:pic>
        <p:nvPicPr>
          <p:cNvPr id="194" name="pasted-image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01568" y="6925986"/>
            <a:ext cx="16030403" cy="1335868"/>
          </a:xfrm>
          <a:prstGeom prst="rect">
            <a:avLst/>
          </a:prstGeom>
          <a:ln w="3175">
            <a:miter lim="400000"/>
          </a:ln>
        </p:spPr>
      </p:pic>
      <p:sp>
        <p:nvSpPr>
          <p:cNvPr id="195" name="Shape 195"/>
          <p:cNvSpPr/>
          <p:nvPr/>
        </p:nvSpPr>
        <p:spPr>
          <a:xfrm>
            <a:off x="2955908" y="8659631"/>
            <a:ext cx="11099801" cy="129212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44500" indent="-444500" algn="l" defTabSz="584200">
              <a:spcBef>
                <a:spcPts val="4200"/>
              </a:spcBef>
              <a:buSzPct val="145000"/>
              <a:buChar char="•"/>
              <a:defRPr sz="4000" b="0"/>
            </a:lvl1pPr>
          </a:lstStyle>
          <a:p>
            <a:r>
              <a:t>联合训练</a:t>
            </a:r>
          </a:p>
        </p:txBody>
      </p:sp>
      <p:pic>
        <p:nvPicPr>
          <p:cNvPr id="196" name="pasted-image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94186" y="10096886"/>
            <a:ext cx="6971406" cy="1227360"/>
          </a:xfrm>
          <a:prstGeom prst="rect">
            <a:avLst/>
          </a:prstGeom>
          <a:ln w="3175">
            <a:miter lim="400000"/>
          </a:ln>
        </p:spPr>
      </p:pic>
      <p:sp>
        <p:nvSpPr>
          <p:cNvPr id="197" name="Shape 197"/>
          <p:cNvSpPr/>
          <p:nvPr/>
        </p:nvSpPr>
        <p:spPr>
          <a:xfrm>
            <a:off x="2955908" y="3798828"/>
            <a:ext cx="11099801" cy="129212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44500" indent="-444500" algn="l" defTabSz="584200">
              <a:spcBef>
                <a:spcPts val="4200"/>
              </a:spcBef>
              <a:buSzPct val="145000"/>
              <a:buChar char="•"/>
              <a:defRPr sz="4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判断答案是否从这个篇章中得到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Naturali-2016-RGB-h-darkb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054" y="781930"/>
            <a:ext cx="2979671" cy="579381"/>
          </a:xfrm>
          <a:prstGeom prst="rect">
            <a:avLst/>
          </a:prstGeom>
          <a:ln w="3175">
            <a:miter lim="400000"/>
          </a:ln>
        </p:spPr>
      </p:pic>
      <p:sp>
        <p:nvSpPr>
          <p:cNvPr id="200" name="Shape 200"/>
          <p:cNvSpPr/>
          <p:nvPr/>
        </p:nvSpPr>
        <p:spPr>
          <a:xfrm>
            <a:off x="9460959" y="767736"/>
            <a:ext cx="5462083" cy="11532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7629" tIns="37629" rIns="37629" bIns="37629" anchor="ctr">
            <a:spAutoFit/>
          </a:bodyPr>
          <a:lstStyle>
            <a:lvl1pPr>
              <a:defRPr sz="7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Heiti SC Light" charset="-122"/>
                <a:ea typeface="Heiti SC Light" charset="-122"/>
                <a:cs typeface="Heiti SC Light" charset="-122"/>
              </a:rPr>
              <a:t>最小风险训练</a:t>
            </a:r>
          </a:p>
        </p:txBody>
      </p:sp>
      <p:sp>
        <p:nvSpPr>
          <p:cNvPr id="201" name="Shape 201"/>
          <p:cNvSpPr/>
          <p:nvPr/>
        </p:nvSpPr>
        <p:spPr>
          <a:xfrm>
            <a:off x="4892259" y="3750757"/>
            <a:ext cx="11099801" cy="129212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44500" indent="-444500" algn="l" defTabSz="584200">
              <a:spcBef>
                <a:spcPts val="4200"/>
              </a:spcBef>
              <a:buSzPct val="145000"/>
              <a:buChar char="•"/>
              <a:defRPr sz="4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Heiti SC Light" charset="-122"/>
                <a:ea typeface="Heiti SC Light" charset="-122"/>
                <a:cs typeface="Heiti SC Light" charset="-122"/>
              </a:rPr>
              <a:t>最小风险训练</a:t>
            </a:r>
          </a:p>
        </p:txBody>
      </p:sp>
      <p:pic>
        <p:nvPicPr>
          <p:cNvPr id="202" name="pasted-image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87767" y="5351493"/>
            <a:ext cx="12349011" cy="2903992"/>
          </a:xfrm>
          <a:prstGeom prst="rect">
            <a:avLst/>
          </a:prstGeom>
          <a:ln w="3175">
            <a:miter lim="400000"/>
          </a:ln>
        </p:spPr>
      </p:pic>
      <p:sp>
        <p:nvSpPr>
          <p:cNvPr id="203" name="Shape 203"/>
          <p:cNvSpPr/>
          <p:nvPr/>
        </p:nvSpPr>
        <p:spPr>
          <a:xfrm>
            <a:off x="4892259" y="8564094"/>
            <a:ext cx="19154683" cy="129212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44500" indent="-444500" algn="l" defTabSz="584200">
              <a:spcBef>
                <a:spcPts val="4200"/>
              </a:spcBef>
              <a:buSzPct val="145000"/>
              <a:buChar char="•"/>
              <a:defRPr sz="4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Heiti SC Light" charset="-122"/>
                <a:ea typeface="Heiti SC Light" charset="-122"/>
                <a:cs typeface="Heiti SC Light" charset="-122"/>
              </a:rPr>
              <a:t>以最大似然估计训练得到的模型初始化继续训练</a:t>
            </a:r>
          </a:p>
        </p:txBody>
      </p:sp>
      <p:pic>
        <p:nvPicPr>
          <p:cNvPr id="204" name="pasted-image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5519" y="10273918"/>
            <a:ext cx="8370431" cy="1723325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Naturali-2016-RGB-h-darkb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054" y="781930"/>
            <a:ext cx="2979671" cy="579381"/>
          </a:xfrm>
          <a:prstGeom prst="rect">
            <a:avLst/>
          </a:prstGeom>
          <a:ln w="3175">
            <a:miter lim="400000"/>
          </a:ln>
        </p:spPr>
      </p:pic>
      <p:sp>
        <p:nvSpPr>
          <p:cNvPr id="207" name="Shape 207"/>
          <p:cNvSpPr/>
          <p:nvPr/>
        </p:nvSpPr>
        <p:spPr>
          <a:xfrm>
            <a:off x="8563277" y="767736"/>
            <a:ext cx="7257446" cy="11532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7629" tIns="37629" rIns="37629" bIns="37629" anchor="ctr">
            <a:spAutoFit/>
          </a:bodyPr>
          <a:lstStyle>
            <a:lvl1pPr>
              <a:defRPr sz="7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Heiti SC Light" charset="-122"/>
                <a:ea typeface="Heiti SC Light" charset="-122"/>
                <a:cs typeface="Heiti SC Light" charset="-122"/>
              </a:rPr>
              <a:t>单一模型实验结果</a:t>
            </a:r>
          </a:p>
        </p:txBody>
      </p:sp>
      <p:pic>
        <p:nvPicPr>
          <p:cNvPr id="208" name="pasted-image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43300" y="3394242"/>
            <a:ext cx="17297400" cy="909320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92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Naturali-2016-RGB-h-darkb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054" y="781930"/>
            <a:ext cx="2979671" cy="579381"/>
          </a:xfrm>
          <a:prstGeom prst="rect">
            <a:avLst/>
          </a:prstGeom>
          <a:ln w="3175">
            <a:miter lim="400000"/>
          </a:ln>
        </p:spPr>
      </p:pic>
      <p:sp>
        <p:nvSpPr>
          <p:cNvPr id="211" name="Shape 211"/>
          <p:cNvSpPr/>
          <p:nvPr/>
        </p:nvSpPr>
        <p:spPr>
          <a:xfrm>
            <a:off x="6814020" y="684412"/>
            <a:ext cx="10755960" cy="131986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7629" tIns="37629" rIns="37629" bIns="37629" anchor="ctr">
            <a:spAutoFit/>
          </a:bodyPr>
          <a:lstStyle>
            <a:lvl1pPr>
              <a:defRPr sz="7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仅使用前三篇文档进行预测</a:t>
            </a:r>
          </a:p>
        </p:txBody>
      </p:sp>
      <p:sp>
        <p:nvSpPr>
          <p:cNvPr id="212" name="Shape 212"/>
          <p:cNvSpPr>
            <a:spLocks noGrp="1"/>
          </p:cNvSpPr>
          <p:nvPr>
            <p:ph type="subTitle" sz="quarter" idx="1"/>
          </p:nvPr>
        </p:nvSpPr>
        <p:spPr>
          <a:xfrm>
            <a:off x="2955908" y="3534670"/>
            <a:ext cx="18472184" cy="3546389"/>
          </a:xfrm>
          <a:prstGeom prst="rect">
            <a:avLst/>
          </a:prstGeom>
        </p:spPr>
        <p:txBody>
          <a:bodyPr lIns="50800" tIns="50800" rIns="50800" bIns="50800" anchor="ctr"/>
          <a:lstStyle/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4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文档按相关度排序</a:t>
            </a:r>
          </a:p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4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在开发集中仅使用前3篇文档得到的篇章进行预测的结果，比使用全部文档进行预测得到的结果有明显提高</a:t>
            </a:r>
          </a:p>
        </p:txBody>
      </p:sp>
      <p:pic>
        <p:nvPicPr>
          <p:cNvPr id="213" name="pasted-image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29286" y="7616642"/>
            <a:ext cx="17525428" cy="4549613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92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Naturali-2016-RGB-h-darkb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054" y="781930"/>
            <a:ext cx="2979671" cy="579381"/>
          </a:xfrm>
          <a:prstGeom prst="rect">
            <a:avLst/>
          </a:prstGeom>
          <a:ln w="3175">
            <a:miter lim="400000"/>
          </a:ln>
        </p:spPr>
      </p:pic>
      <p:sp>
        <p:nvSpPr>
          <p:cNvPr id="216" name="Shape 216"/>
          <p:cNvSpPr/>
          <p:nvPr/>
        </p:nvSpPr>
        <p:spPr>
          <a:xfrm>
            <a:off x="8592020" y="684412"/>
            <a:ext cx="7199960" cy="131986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7629" tIns="37629" rIns="37629" bIns="37629" anchor="ctr">
            <a:spAutoFit/>
          </a:bodyPr>
          <a:lstStyle>
            <a:lvl1pPr>
              <a:defRPr sz="7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判断类问题分类器</a:t>
            </a:r>
          </a:p>
        </p:txBody>
      </p:sp>
      <p:sp>
        <p:nvSpPr>
          <p:cNvPr id="217" name="Shape 217"/>
          <p:cNvSpPr/>
          <p:nvPr/>
        </p:nvSpPr>
        <p:spPr>
          <a:xfrm>
            <a:off x="5437673" y="3113675"/>
            <a:ext cx="18472183" cy="47207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4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以问题和主模型答案为输入，判断Yes/No/Depends</a:t>
            </a:r>
          </a:p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4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与主模型结构类似</a:t>
            </a:r>
          </a:p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4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以匹配层得到的隐层做attention pooling，再做交叉熵分类</a:t>
            </a:r>
          </a:p>
        </p:txBody>
      </p:sp>
      <p:pic>
        <p:nvPicPr>
          <p:cNvPr id="218" name="pasted-image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37076" y="8342298"/>
            <a:ext cx="18309848" cy="3745832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Naturali-2016-RGB-h-darkb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054" y="781930"/>
            <a:ext cx="2979671" cy="579381"/>
          </a:xfrm>
          <a:prstGeom prst="rect">
            <a:avLst/>
          </a:prstGeom>
          <a:ln w="3175">
            <a:miter lim="400000"/>
          </a:ln>
        </p:spPr>
      </p:pic>
      <p:sp>
        <p:nvSpPr>
          <p:cNvPr id="221" name="Shape 221"/>
          <p:cNvSpPr/>
          <p:nvPr/>
        </p:nvSpPr>
        <p:spPr>
          <a:xfrm>
            <a:off x="10358640" y="767736"/>
            <a:ext cx="3666720" cy="11532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7629" tIns="37629" rIns="37629" bIns="37629" anchor="ctr">
            <a:spAutoFit/>
          </a:bodyPr>
          <a:lstStyle>
            <a:lvl1pPr>
              <a:defRPr sz="7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Heiti SC Light" charset="-122"/>
                <a:ea typeface="Heiti SC Light" charset="-122"/>
                <a:cs typeface="Heiti SC Light" charset="-122"/>
              </a:rPr>
              <a:t>集成模型</a:t>
            </a:r>
          </a:p>
        </p:txBody>
      </p:sp>
      <p:sp>
        <p:nvSpPr>
          <p:cNvPr id="222" name="Shape 222"/>
          <p:cNvSpPr>
            <a:spLocks noGrp="1"/>
          </p:cNvSpPr>
          <p:nvPr>
            <p:ph type="subTitle" sz="quarter" idx="1"/>
          </p:nvPr>
        </p:nvSpPr>
        <p:spPr>
          <a:xfrm>
            <a:off x="8873962" y="3168219"/>
            <a:ext cx="10764716" cy="4720712"/>
          </a:xfrm>
          <a:prstGeom prst="rect">
            <a:avLst/>
          </a:prstGeom>
        </p:spPr>
        <p:txBody>
          <a:bodyPr lIns="50800" tIns="50800" rIns="50800" bIns="50800" anchor="ctr"/>
          <a:lstStyle/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4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latin typeface="Heiti SC Light" charset="-122"/>
                <a:ea typeface="Heiti SC Light" charset="-122"/>
                <a:cs typeface="Heiti SC Light" charset="-122"/>
              </a:rPr>
              <a:t>匹配层： BiDAF, MatchLSTM, DCA</a:t>
            </a:r>
          </a:p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4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latin typeface="Heiti SC Light" charset="-122"/>
                <a:ea typeface="Heiti SC Light" charset="-122"/>
                <a:cs typeface="Heiti SC Light" charset="-122"/>
              </a:rPr>
              <a:t>Dropout：0.1, 0.15, 0.2</a:t>
            </a:r>
          </a:p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4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latin typeface="Heiti SC Light" charset="-122"/>
                <a:ea typeface="Heiti SC Light" charset="-122"/>
                <a:cs typeface="Heiti SC Light" charset="-122"/>
              </a:rPr>
              <a:t>联合学习比率：4.0, 5.0</a:t>
            </a:r>
          </a:p>
        </p:txBody>
      </p:sp>
      <p:pic>
        <p:nvPicPr>
          <p:cNvPr id="223" name="pasted-image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51044" y="8147818"/>
            <a:ext cx="17081912" cy="387506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Naturali-2016-RGB-h-darkb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054" y="781930"/>
            <a:ext cx="2979671" cy="579381"/>
          </a:xfrm>
          <a:prstGeom prst="rect">
            <a:avLst/>
          </a:prstGeom>
          <a:ln w="3175">
            <a:miter lim="400000"/>
          </a:ln>
        </p:spPr>
      </p:pic>
      <p:sp>
        <p:nvSpPr>
          <p:cNvPr id="226" name="Shape 226"/>
          <p:cNvSpPr/>
          <p:nvPr/>
        </p:nvSpPr>
        <p:spPr>
          <a:xfrm>
            <a:off x="10358640" y="767736"/>
            <a:ext cx="3666720" cy="11532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7629" tIns="37629" rIns="37629" bIns="37629" anchor="ctr">
            <a:spAutoFit/>
          </a:bodyPr>
          <a:lstStyle>
            <a:lvl1pPr>
              <a:defRPr sz="7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Heiti SC Light" charset="-122"/>
                <a:ea typeface="Heiti SC Light" charset="-122"/>
                <a:cs typeface="Heiti SC Light" charset="-122"/>
              </a:rPr>
              <a:t>最终结果</a:t>
            </a:r>
          </a:p>
        </p:txBody>
      </p:sp>
      <p:pic>
        <p:nvPicPr>
          <p:cNvPr id="227" name="image1.png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87217" y="3610157"/>
            <a:ext cx="16609566" cy="716588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Naturali-2016-RGB-h-darkb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054" y="781930"/>
            <a:ext cx="2979671" cy="579381"/>
          </a:xfrm>
          <a:prstGeom prst="rect">
            <a:avLst/>
          </a:prstGeom>
          <a:ln w="3175">
            <a:miter lim="400000"/>
          </a:ln>
        </p:spPr>
      </p:pic>
      <p:sp>
        <p:nvSpPr>
          <p:cNvPr id="230" name="Shape 230"/>
          <p:cNvSpPr/>
          <p:nvPr/>
        </p:nvSpPr>
        <p:spPr>
          <a:xfrm>
            <a:off x="9909800" y="767736"/>
            <a:ext cx="4564401" cy="11532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7629" tIns="37629" rIns="37629" bIns="37629" anchor="ctr">
            <a:spAutoFit/>
          </a:bodyPr>
          <a:lstStyle>
            <a:lvl1pPr>
              <a:defRPr sz="7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Heiti SC Light" charset="-122"/>
                <a:ea typeface="Heiti SC Light" charset="-122"/>
                <a:cs typeface="Heiti SC Light" charset="-122"/>
              </a:rPr>
              <a:t>总结及展望</a:t>
            </a:r>
          </a:p>
        </p:txBody>
      </p:sp>
      <p:sp>
        <p:nvSpPr>
          <p:cNvPr id="231" name="Shape 231"/>
          <p:cNvSpPr>
            <a:spLocks noGrp="1"/>
          </p:cNvSpPr>
          <p:nvPr>
            <p:ph type="subTitle" sz="quarter" idx="1"/>
          </p:nvPr>
        </p:nvSpPr>
        <p:spPr>
          <a:xfrm>
            <a:off x="9113589" y="3165021"/>
            <a:ext cx="7782029" cy="7469084"/>
          </a:xfrm>
          <a:prstGeom prst="rect">
            <a:avLst/>
          </a:prstGeom>
        </p:spPr>
        <p:txBody>
          <a:bodyPr lIns="50800" tIns="50800" rIns="50800" bIns="50800" anchor="ctr"/>
          <a:lstStyle/>
          <a:p>
            <a:pPr marL="668421" indent="-668421" algn="l" defTabSz="584200">
              <a:spcBef>
                <a:spcPts val="4200"/>
              </a:spcBef>
              <a:buSzPct val="100000"/>
              <a:buAutoNum type="arabicPeriod"/>
              <a:defRPr sz="4000"/>
            </a:pPr>
            <a:r>
              <a:rPr dirty="0">
                <a:latin typeface="Heiti SC Light" charset="-122"/>
                <a:ea typeface="Heiti SC Light" charset="-122"/>
                <a:cs typeface="Heiti SC Light" charset="-122"/>
              </a:rPr>
              <a:t>Neural QA vs Modular QA</a:t>
            </a:r>
          </a:p>
          <a:p>
            <a:pPr marL="668421" indent="-668421" algn="l" defTabSz="584200">
              <a:spcBef>
                <a:spcPts val="4200"/>
              </a:spcBef>
              <a:buSzPct val="100000"/>
              <a:buAutoNum type="arabicPeriod"/>
              <a:defRPr sz="4000"/>
            </a:pPr>
            <a:r>
              <a:rPr dirty="0">
                <a:latin typeface="Heiti SC Light" charset="-122"/>
                <a:ea typeface="Heiti SC Light" charset="-122"/>
                <a:cs typeface="Heiti SC Light" charset="-122"/>
              </a:rPr>
              <a:t>阅读理解的应用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Naturali-2016-RGB-h-darkb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054" y="781930"/>
            <a:ext cx="2979671" cy="579381"/>
          </a:xfrm>
          <a:prstGeom prst="rect">
            <a:avLst/>
          </a:prstGeom>
          <a:ln w="3175">
            <a:miter lim="400000"/>
          </a:ln>
        </p:spPr>
      </p:pic>
      <p:sp>
        <p:nvSpPr>
          <p:cNvPr id="234" name="Shape 234"/>
          <p:cNvSpPr/>
          <p:nvPr/>
        </p:nvSpPr>
        <p:spPr>
          <a:xfrm>
            <a:off x="10708896" y="4046195"/>
            <a:ext cx="2966208" cy="11532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7629" tIns="37629" rIns="37629" bIns="37629" anchor="ctr">
            <a:spAutoFit/>
          </a:bodyPr>
          <a:lstStyle>
            <a:lvl1pPr>
              <a:defRPr sz="7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Heiti SC Light" charset="-122"/>
                <a:ea typeface="Heiti SC Light" charset="-122"/>
                <a:cs typeface="Heiti SC Light" charset="-122"/>
              </a:rPr>
              <a:t>Thanks</a:t>
            </a:r>
          </a:p>
        </p:txBody>
      </p:sp>
      <p:sp>
        <p:nvSpPr>
          <p:cNvPr id="235" name="Shape 235"/>
          <p:cNvSpPr/>
          <p:nvPr/>
        </p:nvSpPr>
        <p:spPr>
          <a:xfrm>
            <a:off x="10290109" y="5958326"/>
            <a:ext cx="4654169" cy="72232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7629" tIns="37629" rIns="37629" bIns="37629" anchor="ctr">
            <a:spAutoFit/>
          </a:bodyPr>
          <a:lstStyle>
            <a:lvl1pPr>
              <a:defRPr sz="4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Heiti SC Light" charset="-122"/>
                <a:ea typeface="Heiti SC Light" charset="-122"/>
                <a:cs typeface="Heiti SC Light" charset="-122"/>
              </a:rPr>
              <a:t>Naturali 奇点机智  </a:t>
            </a:r>
          </a:p>
        </p:txBody>
      </p:sp>
      <p:pic>
        <p:nvPicPr>
          <p:cNvPr id="236" name="Naturali-2016-RGB-v-darkbg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97762" y="5925672"/>
            <a:ext cx="992154" cy="787632"/>
          </a:xfrm>
          <a:prstGeom prst="rect">
            <a:avLst/>
          </a:prstGeom>
          <a:ln w="3175">
            <a:miter lim="400000"/>
          </a:ln>
        </p:spPr>
      </p:pic>
      <p:sp>
        <p:nvSpPr>
          <p:cNvPr id="237" name="Shape 237"/>
          <p:cNvSpPr/>
          <p:nvPr/>
        </p:nvSpPr>
        <p:spPr>
          <a:xfrm>
            <a:off x="1408395" y="9920294"/>
            <a:ext cx="4902635" cy="23843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7629" tIns="37629" rIns="37629" bIns="37629" anchor="ctr">
            <a:spAutoFit/>
          </a:bodyPr>
          <a:lstStyle/>
          <a:p>
            <a:pPr algn="l">
              <a:defRPr sz="3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latin typeface="Heiti SC Light" charset="-122"/>
                <a:ea typeface="Heiti SC Light" charset="-122"/>
                <a:cs typeface="Heiti SC Light" charset="-122"/>
              </a:rPr>
              <a:t>官方网站：Naturali.io </a:t>
            </a:r>
          </a:p>
          <a:p>
            <a:pPr algn="l">
              <a:defRPr sz="3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>
              <a:latin typeface="Heiti SC Light" charset="-122"/>
              <a:ea typeface="Heiti SC Light" charset="-122"/>
              <a:cs typeface="Heiti SC Light" charset="-122"/>
            </a:endParaRPr>
          </a:p>
          <a:p>
            <a:pPr algn="l">
              <a:defRPr sz="3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latin typeface="Heiti SC Light" charset="-122"/>
                <a:ea typeface="Heiti SC Light" charset="-122"/>
                <a:cs typeface="Heiti SC Light" charset="-122"/>
              </a:rPr>
              <a:t>商务合作：bd@naturali.io</a:t>
            </a:r>
          </a:p>
          <a:p>
            <a:pPr algn="l">
              <a:defRPr sz="3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latin typeface="Heiti SC Light" charset="-122"/>
                <a:ea typeface="Heiti SC Light" charset="-122"/>
                <a:cs typeface="Heiti SC Light" charset="-122"/>
              </a:rPr>
              <a:t> </a:t>
            </a:r>
          </a:p>
          <a:p>
            <a:pPr algn="l">
              <a:defRPr sz="3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latin typeface="Heiti SC Light" charset="-122"/>
                <a:ea typeface="Heiti SC Light" charset="-122"/>
                <a:cs typeface="Heiti SC Light" charset="-122"/>
              </a:rPr>
              <a:t>加入我们：jobs@naturali.io</a:t>
            </a:r>
          </a:p>
        </p:txBody>
      </p:sp>
      <p:pic>
        <p:nvPicPr>
          <p:cNvPr id="238" name="奇点机智公号二维码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762924" y="9707826"/>
            <a:ext cx="1929215" cy="1929215"/>
          </a:xfrm>
          <a:prstGeom prst="rect">
            <a:avLst/>
          </a:prstGeom>
          <a:ln w="3175">
            <a:miter lim="400000"/>
          </a:ln>
        </p:spPr>
      </p:pic>
      <p:sp>
        <p:nvSpPr>
          <p:cNvPr id="239" name="Shape 239"/>
          <p:cNvSpPr/>
          <p:nvPr/>
        </p:nvSpPr>
        <p:spPr>
          <a:xfrm>
            <a:off x="21921551" y="11943922"/>
            <a:ext cx="1614876" cy="5376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7629" tIns="37629" rIns="37629" bIns="37629" anchor="ctr">
            <a:spAutoFit/>
          </a:bodyPr>
          <a:lstStyle>
            <a:lvl1pPr algn="l">
              <a:defRPr sz="3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Heiti SC Light" charset="-122"/>
                <a:ea typeface="Heiti SC Light" charset="-122"/>
                <a:cs typeface="Heiti SC Light" charset="-122"/>
              </a:rPr>
              <a:t>关注我们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1630232" y="7840976"/>
            <a:ext cx="4649906" cy="579381"/>
          </a:xfrm>
          <a:prstGeom prst="rect">
            <a:avLst/>
          </a:prstGeom>
          <a:solidFill>
            <a:srgbClr val="4780F7">
              <a:alpha val="69986"/>
            </a:srgbClr>
          </a:solidFill>
          <a:ln w="3175">
            <a:miter lim="400000"/>
          </a:ln>
        </p:spPr>
        <p:txBody>
          <a:bodyPr lIns="37629" tIns="37629" rIns="37629" bIns="37629" anchor="ctr"/>
          <a:lstStyle/>
          <a:p>
            <a:pPr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500955" y="2070962"/>
            <a:ext cx="3398236" cy="5412582"/>
          </a:xfrm>
          <a:prstGeom prst="rect">
            <a:avLst/>
          </a:prstGeom>
          <a:solidFill>
            <a:srgbClr val="292E40">
              <a:alpha val="26053"/>
            </a:srgbClr>
          </a:solidFill>
          <a:ln w="12700">
            <a:solidFill>
              <a:srgbClr val="FFFFFF">
                <a:alpha val="26053"/>
              </a:srgbClr>
            </a:solidFill>
            <a:miter lim="400000"/>
          </a:ln>
        </p:spPr>
        <p:txBody>
          <a:bodyPr lIns="37629" tIns="37629" rIns="37629" bIns="37629" anchor="ctr"/>
          <a:lstStyle/>
          <a:p>
            <a:pPr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pic>
        <p:nvPicPr>
          <p:cNvPr id="134" name="Naturali-2016-RGB-h-darkb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054" y="781930"/>
            <a:ext cx="2979671" cy="579381"/>
          </a:xfrm>
          <a:prstGeom prst="rect">
            <a:avLst/>
          </a:prstGeom>
          <a:ln w="3175">
            <a:miter lim="400000"/>
          </a:ln>
        </p:spPr>
      </p:pic>
      <p:sp>
        <p:nvSpPr>
          <p:cNvPr id="135" name="Shape 135"/>
          <p:cNvSpPr/>
          <p:nvPr/>
        </p:nvSpPr>
        <p:spPr>
          <a:xfrm>
            <a:off x="1381009" y="7094895"/>
            <a:ext cx="3153759" cy="13070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7629" tIns="37629" rIns="37629" bIns="37629" anchor="ctr">
            <a:spAutoFit/>
          </a:bodyPr>
          <a:lstStyle>
            <a:lvl1pPr>
              <a:defRPr sz="8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Heiti SC Light" charset="-122"/>
                <a:ea typeface="Heiti SC Light" charset="-122"/>
                <a:cs typeface="Heiti SC Light" charset="-122"/>
              </a:rPr>
              <a:t>邬霄云</a:t>
            </a:r>
          </a:p>
        </p:txBody>
      </p:sp>
      <p:sp>
        <p:nvSpPr>
          <p:cNvPr id="136" name="Shape 136"/>
          <p:cNvSpPr/>
          <p:nvPr/>
        </p:nvSpPr>
        <p:spPr>
          <a:xfrm>
            <a:off x="2617250" y="9380402"/>
            <a:ext cx="8911063" cy="33076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7629" tIns="37629" rIns="37629" bIns="37629" anchor="ctr">
            <a:spAutoFit/>
          </a:bodyPr>
          <a:lstStyle/>
          <a:p>
            <a:pPr algn="l" defTabSz="355600">
              <a:defRPr sz="3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dirty="0">
                <a:latin typeface="Heiti SC Light" charset="-122"/>
                <a:ea typeface="Heiti SC Light" charset="-122"/>
                <a:cs typeface="Heiti SC Light" charset="-122"/>
              </a:rPr>
              <a:t>纽约州立大学计算机博士</a:t>
            </a:r>
          </a:p>
          <a:p>
            <a:pPr algn="l" defTabSz="355600">
              <a:defRPr sz="3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dirty="0">
                <a:latin typeface="Heiti SC Light" charset="-122"/>
                <a:ea typeface="Heiti SC Light" charset="-122"/>
                <a:cs typeface="Heiti SC Light" charset="-122"/>
              </a:rPr>
              <a:t>北京市第十二批“海聚工程”创业类特聘专家</a:t>
            </a:r>
          </a:p>
          <a:p>
            <a:pPr algn="l" defTabSz="355600">
              <a:defRPr sz="3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dirty="0">
                <a:latin typeface="Heiti SC Light" charset="-122"/>
                <a:ea typeface="Heiti SC Light" charset="-122"/>
                <a:cs typeface="Heiti SC Light" charset="-122"/>
              </a:rPr>
              <a:t>拥有8年 Google 研究院、1年 Yahoo 实验室工作经验</a:t>
            </a:r>
          </a:p>
          <a:p>
            <a:pPr algn="l" defTabSz="355600">
              <a:defRPr sz="3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dirty="0">
                <a:solidFill>
                  <a:schemeClr val="tx1"/>
                </a:solidFill>
                <a:latin typeface="Heiti SC Light" charset="-122"/>
                <a:ea typeface="Heiti SC Light" charset="-122"/>
                <a:cs typeface="Heiti SC Light" charset="-122"/>
              </a:rPr>
              <a:t>曾负责美国应用搜索公司 </a:t>
            </a:r>
            <a:r>
              <a:rPr lang="en-US" altLang="zh-CN" dirty="0" smtClean="0">
                <a:solidFill>
                  <a:schemeClr val="tx1"/>
                </a:solidFill>
                <a:latin typeface="Heiti SC Light" charset="-122"/>
                <a:ea typeface="Heiti SC Light" charset="-122"/>
                <a:cs typeface="Heiti SC Light" charset="-122"/>
              </a:rPr>
              <a:t>Quixey.com</a:t>
            </a:r>
            <a:r>
              <a:rPr lang="zh-CN" altLang="en-US" dirty="0" smtClean="0">
                <a:solidFill>
                  <a:schemeClr val="tx1"/>
                </a:solidFill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dirty="0" smtClean="0">
                <a:solidFill>
                  <a:schemeClr val="tx1"/>
                </a:solidFill>
                <a:latin typeface="Heiti SC Light" charset="-122"/>
                <a:ea typeface="Heiti SC Light" charset="-122"/>
                <a:cs typeface="Heiti SC Light" charset="-122"/>
              </a:rPr>
              <a:t>搜索部门</a:t>
            </a:r>
            <a:endParaRPr dirty="0">
              <a:solidFill>
                <a:schemeClr val="tx1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pPr algn="l" defTabSz="355600">
              <a:defRPr sz="3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dirty="0">
                <a:latin typeface="Heiti SC Light" charset="-122"/>
                <a:ea typeface="Heiti SC Light" charset="-122"/>
                <a:cs typeface="Heiti SC Light" charset="-122"/>
              </a:rPr>
              <a:t>拥有深度学习、自然语言处理、互联网大数据、</a:t>
            </a:r>
          </a:p>
          <a:p>
            <a:pPr algn="l" defTabSz="355600">
              <a:defRPr sz="3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dirty="0">
                <a:latin typeface="Heiti SC Light" charset="-122"/>
                <a:ea typeface="Heiti SC Light" charset="-122"/>
                <a:cs typeface="Heiti SC Light" charset="-122"/>
              </a:rPr>
              <a:t>分布式计算的丰富经验</a:t>
            </a:r>
          </a:p>
        </p:txBody>
      </p:sp>
      <p:sp>
        <p:nvSpPr>
          <p:cNvPr id="137" name="Shape 137"/>
          <p:cNvSpPr/>
          <p:nvPr/>
        </p:nvSpPr>
        <p:spPr>
          <a:xfrm>
            <a:off x="5332964" y="8078259"/>
            <a:ext cx="3063990" cy="62999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7629" tIns="37629" rIns="37629" bIns="37629" anchor="ctr">
            <a:spAutoFit/>
          </a:bodyPr>
          <a:lstStyle>
            <a:lvl1pPr>
              <a:defRPr sz="3600" b="0"/>
            </a:lvl1pPr>
          </a:lstStyle>
          <a:p>
            <a:r>
              <a:rPr>
                <a:latin typeface="Heiti SC Light" charset="-122"/>
                <a:ea typeface="Heiti SC Light" charset="-122"/>
                <a:cs typeface="Heiti SC Light" charset="-122"/>
              </a:rPr>
              <a:t>创始人 &amp; CEO</a:t>
            </a:r>
          </a:p>
        </p:txBody>
      </p:sp>
      <p:sp>
        <p:nvSpPr>
          <p:cNvPr id="138" name="Shape 138"/>
          <p:cNvSpPr/>
          <p:nvPr/>
        </p:nvSpPr>
        <p:spPr>
          <a:xfrm>
            <a:off x="4885235" y="2459077"/>
            <a:ext cx="3640177" cy="4416088"/>
          </a:xfrm>
          <a:prstGeom prst="rect">
            <a:avLst/>
          </a:prstGeom>
          <a:solidFill>
            <a:srgbClr val="292E40"/>
          </a:solidFill>
          <a:ln w="12700">
            <a:solidFill>
              <a:srgbClr val="FFFFFF"/>
            </a:solidFill>
            <a:miter lim="400000"/>
          </a:ln>
        </p:spPr>
        <p:txBody>
          <a:bodyPr lIns="37629" tIns="37629" rIns="37629" bIns="37629" anchor="ctr"/>
          <a:lstStyle/>
          <a:p>
            <a:pPr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pic>
        <p:nvPicPr>
          <p:cNvPr id="139" name="xiaoyun-toumin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73045" y="2209110"/>
            <a:ext cx="3662266" cy="5425281"/>
          </a:xfrm>
          <a:prstGeom prst="rect">
            <a:avLst/>
          </a:prstGeom>
          <a:ln w="3175">
            <a:miter lim="400000"/>
          </a:ln>
        </p:spPr>
      </p:pic>
      <p:sp>
        <p:nvSpPr>
          <p:cNvPr id="140" name="Shape 140"/>
          <p:cNvSpPr/>
          <p:nvPr/>
        </p:nvSpPr>
        <p:spPr>
          <a:xfrm>
            <a:off x="13818905" y="7902657"/>
            <a:ext cx="4649906" cy="579381"/>
          </a:xfrm>
          <a:prstGeom prst="rect">
            <a:avLst/>
          </a:prstGeom>
          <a:solidFill>
            <a:srgbClr val="4780F7">
              <a:alpha val="70177"/>
            </a:srgbClr>
          </a:solidFill>
          <a:ln w="3175">
            <a:miter lim="400000"/>
          </a:ln>
        </p:spPr>
        <p:txBody>
          <a:bodyPr lIns="37629" tIns="37629" rIns="37629" bIns="37629" anchor="ctr"/>
          <a:lstStyle/>
          <a:p>
            <a:pPr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13569683" y="7143876"/>
            <a:ext cx="3153759" cy="13070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7629" tIns="37629" rIns="37629" bIns="37629" anchor="ctr">
            <a:spAutoFit/>
          </a:bodyPr>
          <a:lstStyle>
            <a:lvl1pPr>
              <a:defRPr sz="8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Heiti SC Light" charset="-122"/>
                <a:ea typeface="Heiti SC Light" charset="-122"/>
                <a:cs typeface="Heiti SC Light" charset="-122"/>
              </a:rPr>
              <a:t>林德康</a:t>
            </a:r>
          </a:p>
        </p:txBody>
      </p:sp>
      <p:sp>
        <p:nvSpPr>
          <p:cNvPr id="142" name="Shape 142"/>
          <p:cNvSpPr/>
          <p:nvPr/>
        </p:nvSpPr>
        <p:spPr>
          <a:xfrm>
            <a:off x="14956256" y="9753863"/>
            <a:ext cx="7427364" cy="23843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7629" tIns="37629" rIns="37629" bIns="37629" anchor="ctr">
            <a:spAutoFit/>
          </a:bodyPr>
          <a:lstStyle/>
          <a:p>
            <a:pPr algn="l" defTabSz="355600">
              <a:defRPr sz="3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latin typeface="Heiti SC Light" charset="-122"/>
                <a:ea typeface="Heiti SC Light" charset="-122"/>
                <a:cs typeface="Heiti SC Light" charset="-122"/>
              </a:rPr>
              <a:t>ACL Fellow 国际计算语言学协会会士</a:t>
            </a:r>
          </a:p>
          <a:p>
            <a:pPr algn="l" defTabSz="355600">
              <a:defRPr sz="3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latin typeface="Heiti SC Light" charset="-122"/>
                <a:ea typeface="Heiti SC Light" charset="-122"/>
                <a:cs typeface="Heiti SC Light" charset="-122"/>
              </a:rPr>
              <a:t>前 Google 研究院高级管理科学家</a:t>
            </a:r>
          </a:p>
          <a:p>
            <a:pPr algn="l" defTabSz="355600">
              <a:defRPr sz="3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latin typeface="Heiti SC Light" charset="-122"/>
                <a:ea typeface="Heiti SC Light" charset="-122"/>
                <a:cs typeface="Heiti SC Light" charset="-122"/>
              </a:rPr>
              <a:t>Google 搜索问答系统创始人及技术负责人</a:t>
            </a:r>
          </a:p>
          <a:p>
            <a:pPr algn="l" defTabSz="355600">
              <a:defRPr sz="3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latin typeface="Heiti SC Light" charset="-122"/>
                <a:ea typeface="Heiti SC Light" charset="-122"/>
                <a:cs typeface="Heiti SC Light" charset="-122"/>
              </a:rPr>
              <a:t>在自然语言处理及理解领域发表90余篇论文</a:t>
            </a:r>
          </a:p>
          <a:p>
            <a:pPr algn="l" defTabSz="355600">
              <a:defRPr sz="3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latin typeface="Heiti SC Light" charset="-122"/>
                <a:ea typeface="Heiti SC Light" charset="-122"/>
                <a:cs typeface="Heiti SC Light" charset="-122"/>
              </a:rPr>
              <a:t>被引用14000余次</a:t>
            </a:r>
          </a:p>
        </p:txBody>
      </p:sp>
      <p:sp>
        <p:nvSpPr>
          <p:cNvPr id="143" name="Shape 143"/>
          <p:cNvSpPr/>
          <p:nvPr/>
        </p:nvSpPr>
        <p:spPr>
          <a:xfrm>
            <a:off x="17084819" y="8139940"/>
            <a:ext cx="3937628" cy="62999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7629" tIns="37629" rIns="37629" bIns="37629" anchor="ctr">
            <a:spAutoFit/>
          </a:bodyPr>
          <a:lstStyle>
            <a:lvl1pPr>
              <a:defRPr sz="3600" b="0"/>
            </a:lvl1pPr>
          </a:lstStyle>
          <a:p>
            <a:r>
              <a:rPr>
                <a:latin typeface="Heiti SC Light" charset="-122"/>
                <a:ea typeface="Heiti SC Light" charset="-122"/>
                <a:cs typeface="Heiti SC Light" charset="-122"/>
              </a:rPr>
              <a:t>联合创始人 &amp; CTO</a:t>
            </a:r>
          </a:p>
        </p:txBody>
      </p:sp>
      <p:sp>
        <p:nvSpPr>
          <p:cNvPr id="144" name="Shape 144"/>
          <p:cNvSpPr/>
          <p:nvPr/>
        </p:nvSpPr>
        <p:spPr>
          <a:xfrm>
            <a:off x="16873942" y="2196153"/>
            <a:ext cx="3640176" cy="5470330"/>
          </a:xfrm>
          <a:prstGeom prst="rect">
            <a:avLst/>
          </a:prstGeom>
          <a:solidFill>
            <a:srgbClr val="292E40"/>
          </a:solidFill>
          <a:ln w="12700">
            <a:solidFill>
              <a:srgbClr val="FFFFFF"/>
            </a:solidFill>
            <a:miter lim="400000"/>
          </a:ln>
        </p:spPr>
        <p:txBody>
          <a:bodyPr lIns="37629" tIns="37629" rIns="37629" bIns="37629" anchor="ctr"/>
          <a:lstStyle/>
          <a:p>
            <a:pPr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145" name="Shape 145"/>
          <p:cNvSpPr/>
          <p:nvPr/>
        </p:nvSpPr>
        <p:spPr>
          <a:xfrm>
            <a:off x="17284039" y="1803546"/>
            <a:ext cx="3640177" cy="4831105"/>
          </a:xfrm>
          <a:prstGeom prst="rect">
            <a:avLst/>
          </a:prstGeom>
          <a:solidFill>
            <a:srgbClr val="292E40">
              <a:alpha val="26053"/>
            </a:srgbClr>
          </a:solidFill>
          <a:ln w="12700">
            <a:solidFill>
              <a:srgbClr val="FFFFFF">
                <a:alpha val="26053"/>
              </a:srgbClr>
            </a:solidFill>
            <a:miter lim="400000"/>
          </a:ln>
        </p:spPr>
        <p:txBody>
          <a:bodyPr lIns="37629" tIns="37629" rIns="37629" bIns="37629" anchor="ctr"/>
          <a:lstStyle/>
          <a:p>
            <a:pPr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pic>
        <p:nvPicPr>
          <p:cNvPr id="146" name="dekang1toumi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850969" y="2132683"/>
            <a:ext cx="3740527" cy="5597270"/>
          </a:xfrm>
          <a:prstGeom prst="rect">
            <a:avLst/>
          </a:prstGeom>
          <a:ln w="3175">
            <a:miter lim="400000"/>
          </a:ln>
        </p:spPr>
      </p:pic>
      <p:sp>
        <p:nvSpPr>
          <p:cNvPr id="147" name="Shape 147"/>
          <p:cNvSpPr/>
          <p:nvPr/>
        </p:nvSpPr>
        <p:spPr>
          <a:xfrm>
            <a:off x="10470049" y="822281"/>
            <a:ext cx="3443903" cy="11532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7629" tIns="37629" rIns="37629" bIns="37629" anchor="ctr">
            <a:spAutoFit/>
          </a:bodyPr>
          <a:lstStyle>
            <a:lvl1pPr>
              <a:defRPr sz="7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Heiti SC Light" charset="-122"/>
                <a:ea typeface="Heiti SC Light" charset="-122"/>
                <a:cs typeface="Heiti SC Light" charset="-122"/>
              </a:rPr>
              <a:t>Naturali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Naturali-2016-RGB-h-darkb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054" y="781930"/>
            <a:ext cx="2979671" cy="579381"/>
          </a:xfrm>
          <a:prstGeom prst="rect">
            <a:avLst/>
          </a:prstGeom>
          <a:ln w="3175">
            <a:miter lim="400000"/>
          </a:ln>
        </p:spPr>
      </p:pic>
      <p:sp>
        <p:nvSpPr>
          <p:cNvPr id="150" name="Shape 150"/>
          <p:cNvSpPr/>
          <p:nvPr/>
        </p:nvSpPr>
        <p:spPr>
          <a:xfrm>
            <a:off x="5902293" y="767736"/>
            <a:ext cx="12579416" cy="11532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7629" tIns="37629" rIns="37629" bIns="37629" anchor="ctr">
            <a:spAutoFit/>
          </a:bodyPr>
          <a:lstStyle>
            <a:lvl1pPr>
              <a:defRPr sz="7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Heiti SC Light" charset="-122"/>
                <a:ea typeface="Heiti SC Light" charset="-122"/>
                <a:cs typeface="Heiti SC Light" charset="-122"/>
              </a:rPr>
              <a:t>DuReader阅读理解数据集特点</a:t>
            </a:r>
          </a:p>
        </p:txBody>
      </p:sp>
      <p:sp>
        <p:nvSpPr>
          <p:cNvPr id="151" name="Shape 151"/>
          <p:cNvSpPr>
            <a:spLocks noGrp="1"/>
          </p:cNvSpPr>
          <p:nvPr>
            <p:ph type="subTitle" sz="half" idx="1"/>
          </p:nvPr>
        </p:nvSpPr>
        <p:spPr>
          <a:xfrm>
            <a:off x="3225725" y="3182807"/>
            <a:ext cx="18866302" cy="6286501"/>
          </a:xfrm>
          <a:prstGeom prst="rect">
            <a:avLst/>
          </a:prstGeom>
        </p:spPr>
        <p:txBody>
          <a:bodyPr lIns="50800" tIns="50800" rIns="50800" bIns="50800" anchor="ctr"/>
          <a:lstStyle/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4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latin typeface="Heiti SC Light" charset="-122"/>
                <a:ea typeface="Heiti SC Light" charset="-122"/>
                <a:cs typeface="Heiti SC Light" charset="-122"/>
              </a:rPr>
              <a:t>问题来自搜索引擎真实用户query，包括事实性问题和意见性问题</a:t>
            </a:r>
          </a:p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4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latin typeface="Heiti SC Light" charset="-122"/>
                <a:ea typeface="Heiti SC Light" charset="-122"/>
                <a:cs typeface="Heiti SC Light" charset="-122"/>
              </a:rPr>
              <a:t>相关文档是从搜索引擎得到的排名靠前结果的网页全文，一个问题对应多篇长文档</a:t>
            </a:r>
          </a:p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4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latin typeface="Heiti SC Light" charset="-122"/>
                <a:ea typeface="Heiti SC Light" charset="-122"/>
                <a:cs typeface="Heiti SC Light" charset="-122"/>
              </a:rPr>
              <a:t>标注答案是人工根据文档总结撰写而成，一个问题可能对应多个答案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Naturali-2016-RGB-h-darkb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054" y="781930"/>
            <a:ext cx="2979671" cy="579381"/>
          </a:xfrm>
          <a:prstGeom prst="rect">
            <a:avLst/>
          </a:prstGeom>
          <a:ln w="3175">
            <a:miter lim="400000"/>
          </a:ln>
        </p:spPr>
      </p:pic>
      <p:sp>
        <p:nvSpPr>
          <p:cNvPr id="154" name="Shape 154"/>
          <p:cNvSpPr/>
          <p:nvPr/>
        </p:nvSpPr>
        <p:spPr>
          <a:xfrm>
            <a:off x="9460959" y="767736"/>
            <a:ext cx="5462083" cy="11532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7629" tIns="37629" rIns="37629" bIns="37629" anchor="ctr">
            <a:spAutoFit/>
          </a:bodyPr>
          <a:lstStyle>
            <a:lvl1pPr>
              <a:defRPr sz="7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Heiti SC Light" charset="-122"/>
                <a:ea typeface="Heiti SC Light" charset="-122"/>
                <a:cs typeface="Heiti SC Light" charset="-122"/>
              </a:rPr>
              <a:t>竞赛题目实例</a:t>
            </a:r>
          </a:p>
        </p:txBody>
      </p:sp>
      <p:sp>
        <p:nvSpPr>
          <p:cNvPr id="155" name="Shape 155"/>
          <p:cNvSpPr>
            <a:spLocks noGrp="1"/>
          </p:cNvSpPr>
          <p:nvPr>
            <p:ph type="subTitle" idx="1"/>
          </p:nvPr>
        </p:nvSpPr>
        <p:spPr>
          <a:xfrm>
            <a:off x="657494" y="2370628"/>
            <a:ext cx="22969544" cy="10727149"/>
          </a:xfrm>
          <a:prstGeom prst="rect">
            <a:avLst/>
          </a:prstGeom>
        </p:spPr>
        <p:txBody>
          <a:bodyPr lIns="50800" tIns="50800" rIns="50800" bIns="50800" anchor="ctr"/>
          <a:lstStyle/>
          <a:p>
            <a:pPr algn="l" defTabSz="461518">
              <a:spcBef>
                <a:spcPts val="3300"/>
              </a:spcBef>
              <a:defRPr sz="316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b="1">
                <a:solidFill>
                  <a:srgbClr val="F4FFF7"/>
                </a:solidFill>
                <a:latin typeface="Heiti SC Light" charset="-122"/>
                <a:ea typeface="Heiti SC Light" charset="-122"/>
                <a:cs typeface="Heiti SC Light" charset="-122"/>
                <a:sym typeface="Helvetica Neue"/>
              </a:rPr>
              <a:t>question</a:t>
            </a:r>
            <a:r>
              <a:rPr b="1">
                <a:latin typeface="Heiti SC Light" charset="-122"/>
                <a:ea typeface="Heiti SC Light" charset="-122"/>
                <a:cs typeface="Heiti SC Light" charset="-122"/>
                <a:sym typeface="Helvetica Neue"/>
              </a:rPr>
              <a:t>: </a:t>
            </a:r>
            <a:r>
              <a:rPr>
                <a:latin typeface="Heiti SC Light" charset="-122"/>
                <a:ea typeface="Heiti SC Light" charset="-122"/>
                <a:cs typeface="Heiti SC Light" charset="-122"/>
              </a:rPr>
              <a:t>昆特牌什么时候公测</a:t>
            </a:r>
          </a:p>
          <a:p>
            <a:pPr algn="l" defTabSz="461518">
              <a:spcBef>
                <a:spcPts val="3300"/>
              </a:spcBef>
              <a:defRPr sz="316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b="1">
                <a:latin typeface="Heiti SC Light" charset="-122"/>
                <a:ea typeface="Heiti SC Light" charset="-122"/>
                <a:cs typeface="Heiti SC Light" charset="-122"/>
                <a:sym typeface="Helvetica Neue"/>
              </a:rPr>
              <a:t>golden answer:</a:t>
            </a:r>
            <a:r>
              <a:rPr>
                <a:latin typeface="Heiti SC Light" charset="-122"/>
                <a:ea typeface="Heiti SC Light" charset="-122"/>
                <a:cs typeface="Heiti SC Light" charset="-122"/>
              </a:rPr>
              <a:t> [‘时间为6月6日，暂定为期两周，即6月6日-6月19日。']</a:t>
            </a:r>
          </a:p>
          <a:p>
            <a:pPr algn="l" defTabSz="461518">
              <a:spcBef>
                <a:spcPts val="3300"/>
              </a:spcBef>
              <a:defRPr sz="316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b="1">
                <a:latin typeface="Heiti SC Light" charset="-122"/>
                <a:ea typeface="Heiti SC Light" charset="-122"/>
                <a:cs typeface="Heiti SC Light" charset="-122"/>
                <a:sym typeface="Helvetica Neue"/>
              </a:rPr>
              <a:t>predicted answer: </a:t>
            </a:r>
            <a:r>
              <a:rPr>
                <a:latin typeface="Heiti SC Light" charset="-122"/>
                <a:ea typeface="Heiti SC Light" charset="-122"/>
                <a:cs typeface="Heiti SC Light" charset="-122"/>
              </a:rPr>
              <a:t>[‘巫师之昆特牌国服山丘试炼开启时间为6月6日,暂定为期两周,即6月6日-6月19日。’]</a:t>
            </a:r>
          </a:p>
          <a:p>
            <a:pPr algn="l" defTabSz="461518">
              <a:spcBef>
                <a:spcPts val="3300"/>
              </a:spcBef>
              <a:defRPr sz="316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b="1">
                <a:latin typeface="Heiti SC Light" charset="-122"/>
                <a:ea typeface="Heiti SC Light" charset="-122"/>
                <a:cs typeface="Heiti SC Light" charset="-122"/>
                <a:sym typeface="Helvetica Neue"/>
              </a:rPr>
              <a:t>documents:</a:t>
            </a:r>
          </a:p>
          <a:p>
            <a:pPr algn="l" defTabSz="461518">
              <a:spcBef>
                <a:spcPts val="3300"/>
              </a:spcBef>
              <a:defRPr sz="316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latin typeface="Heiti SC Light" charset="-122"/>
                <a:ea typeface="Heiti SC Light" charset="-122"/>
                <a:cs typeface="Heiti SC Light" charset="-122"/>
              </a:rPr>
              <a:t>['文章 阅读', '巫师之昆特牌山丘试炼马上开启了,帅编来告诉大家开启时间。', '巫师之昆特牌国服山丘试炼开启时间为6月6日,暂定为期两周,即6月6日-6月19日。', '参与过“青草试炼”的玩家将直接获得本次测试的资格,无需激活码。', '国服公测时间暂未公布。', '声明:本文由入驻搜狐公众平台的作者撰写,除搜狐官方账号外,观点仅代表作者本人,不代表搜狐立场。', '一款专为游戏动漫爱好者打造的app 全面的资讯福利,热门资讯图鉴攻略应有尽有。国内外热门手游推荐,精彩不容错过。', 'itmo爱萌游戏-二次元游戏第一门户 itmo爱萌游戏是国内第一二次元游戏门户网站,致力于打造全新型的手机游戏网站。']</a:t>
            </a:r>
          </a:p>
          <a:p>
            <a:pPr algn="l" defTabSz="461518">
              <a:spcBef>
                <a:spcPts val="3300"/>
              </a:spcBef>
              <a:defRPr sz="316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latin typeface="Heiti SC Light" charset="-122"/>
                <a:ea typeface="Heiti SC Light" charset="-122"/>
                <a:cs typeface="Heiti SC Light" charset="-122"/>
              </a:rPr>
              <a:t>['南方公园游戏在U2上放出了新的宣传片昆特牌公测日期发布南方公园游戏这都从去年4月延到今年10月不过动画21季今年9月开始播刚好可以衔接到游戏发售日期', '反正昆特牌打了一下午电脑一盘没赢我就放弃了', '我巫师3二周目开始玩昆特牌,毕竟一周目没钱,二周目也不继承。现在走到哪打到哪。', '下周就公测?好突然,这么快', '昆特盘看测试录像,氪金也是厉害啊。。。这南方公园竟然跳票到这个时候。。', '昆特牌国际服已经激活就是看不懂挺期待南方公园的', '期待spOktoberfest!另外希望昆特正式服早日上线', '南方公园一听就是垃圾游戏,大家千万别买', '应用吧活动,去领取', '活动截止:2100-01-01', '要不是川普赢了,也不至于这么跳票', '昆特牌还没公测啊,我都以为大家已经玩了好久了', '打牌才是正事 打牌打到十一月玩高清二战 美滋滋']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Naturali-2016-RGB-h-darkb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054" y="781930"/>
            <a:ext cx="2979671" cy="579381"/>
          </a:xfrm>
          <a:prstGeom prst="rect">
            <a:avLst/>
          </a:prstGeom>
          <a:ln w="3175">
            <a:miter lim="400000"/>
          </a:ln>
        </p:spPr>
      </p:pic>
      <p:sp>
        <p:nvSpPr>
          <p:cNvPr id="158" name="Shape 158"/>
          <p:cNvSpPr/>
          <p:nvPr/>
        </p:nvSpPr>
        <p:spPr>
          <a:xfrm>
            <a:off x="9909800" y="767736"/>
            <a:ext cx="4564401" cy="11532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7629" tIns="37629" rIns="37629" bIns="37629" anchor="ctr">
            <a:spAutoFit/>
          </a:bodyPr>
          <a:lstStyle>
            <a:lvl1pPr>
              <a:defRPr sz="7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Heiti SC Light" charset="-122"/>
                <a:ea typeface="Heiti SC Light" charset="-122"/>
                <a:cs typeface="Heiti SC Light" charset="-122"/>
              </a:rPr>
              <a:t>数据预处理</a:t>
            </a:r>
          </a:p>
        </p:txBody>
      </p:sp>
      <p:sp>
        <p:nvSpPr>
          <p:cNvPr id="159" name="Shape 159"/>
          <p:cNvSpPr>
            <a:spLocks noGrp="1"/>
          </p:cNvSpPr>
          <p:nvPr>
            <p:ph type="subTitle" idx="1"/>
          </p:nvPr>
        </p:nvSpPr>
        <p:spPr>
          <a:xfrm>
            <a:off x="2810630" y="3699050"/>
            <a:ext cx="19079060" cy="7469083"/>
          </a:xfrm>
          <a:prstGeom prst="rect">
            <a:avLst/>
          </a:prstGeom>
        </p:spPr>
        <p:txBody>
          <a:bodyPr lIns="50800" tIns="50800" rIns="50800" bIns="50800" anchor="ctr"/>
          <a:lstStyle/>
          <a:p>
            <a:pPr marL="588210" indent="-588210" algn="l" defTabSz="514095">
              <a:spcBef>
                <a:spcPts val="3600"/>
              </a:spcBef>
              <a:buSzPct val="100000"/>
              <a:buAutoNum type="arabicPeriod"/>
              <a:defRPr sz="3520"/>
            </a:pPr>
            <a:r>
              <a:rPr>
                <a:latin typeface="Heiti SC Light" charset="-122"/>
                <a:ea typeface="Heiti SC Light" charset="-122"/>
                <a:cs typeface="Heiti SC Light" charset="-122"/>
              </a:rPr>
              <a:t>如果标题和各段内容中间插入特殊分割符号连接在一起，没有超过预设最大长度，则将得到结果作为预处理的结果；</a:t>
            </a:r>
          </a:p>
          <a:p>
            <a:pPr marL="588210" indent="-588210" algn="l" defTabSz="514095">
              <a:spcBef>
                <a:spcPts val="3600"/>
              </a:spcBef>
              <a:buSzPct val="100000"/>
              <a:buAutoNum type="arabicPeriod"/>
              <a:defRPr sz="3520"/>
            </a:pPr>
            <a:r>
              <a:rPr>
                <a:latin typeface="Heiti SC Light" charset="-122"/>
                <a:ea typeface="Heiti SC Light" charset="-122"/>
                <a:cs typeface="Heiti SC Light" charset="-122"/>
              </a:rPr>
              <a:t>否则，我们计算各段落和问题的BLEU-4分数，以衡量段落和问题的相关性；</a:t>
            </a:r>
          </a:p>
          <a:p>
            <a:pPr marL="588210" indent="-588210" algn="l" defTabSz="514095">
              <a:spcBef>
                <a:spcPts val="3600"/>
              </a:spcBef>
              <a:buSzPct val="100000"/>
              <a:buAutoNum type="arabicPeriod"/>
              <a:defRPr sz="3520"/>
            </a:pPr>
            <a:r>
              <a:rPr>
                <a:latin typeface="Heiti SC Light" charset="-122"/>
                <a:ea typeface="Heiti SC Light" charset="-122"/>
                <a:cs typeface="Heiti SC Light" charset="-122"/>
              </a:rPr>
              <a:t>在分数排名前k的段落中，选择最早出现的段落；</a:t>
            </a:r>
          </a:p>
          <a:p>
            <a:pPr marL="588210" indent="-588210" algn="l" defTabSz="514095">
              <a:spcBef>
                <a:spcPts val="3600"/>
              </a:spcBef>
              <a:buSzPct val="100000"/>
              <a:buAutoNum type="arabicPeriod"/>
              <a:defRPr sz="3520"/>
            </a:pPr>
            <a:r>
              <a:rPr>
                <a:latin typeface="Heiti SC Light" charset="-122"/>
                <a:ea typeface="Heiti SC Light" charset="-122"/>
                <a:cs typeface="Heiti SC Light" charset="-122"/>
              </a:rPr>
              <a:t>选取标题，这个段落以及下一个段落；</a:t>
            </a:r>
          </a:p>
          <a:p>
            <a:pPr marL="588210" indent="-588210" algn="l" defTabSz="514095">
              <a:spcBef>
                <a:spcPts val="3600"/>
              </a:spcBef>
              <a:buSzPct val="100000"/>
              <a:buAutoNum type="arabicPeriod"/>
              <a:defRPr sz="3520"/>
            </a:pPr>
            <a:r>
              <a:rPr>
                <a:latin typeface="Heiti SC Light" charset="-122"/>
                <a:ea typeface="Heiti SC Light" charset="-122"/>
                <a:cs typeface="Heiti SC Light" charset="-122"/>
              </a:rPr>
              <a:t>对于第3到第10个段落，选取每个段落的第一句话；</a:t>
            </a:r>
          </a:p>
          <a:p>
            <a:pPr marL="588210" indent="-588210" algn="l" defTabSz="514095">
              <a:spcBef>
                <a:spcPts val="3600"/>
              </a:spcBef>
              <a:buSzPct val="100000"/>
              <a:buAutoNum type="arabicPeriod"/>
              <a:defRPr sz="3520"/>
            </a:pPr>
            <a:r>
              <a:rPr>
                <a:latin typeface="Heiti SC Light" charset="-122"/>
                <a:ea typeface="Heiti SC Light" charset="-122"/>
                <a:cs typeface="Heiti SC Light" charset="-122"/>
              </a:rPr>
              <a:t>将所有选取的内容以特殊分隔符连接在一起，截取最前面不超过预设最大长度的内容，将得到的结果作为预处理的结果。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Naturali-2016-RGB-h-darkb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054" y="781930"/>
            <a:ext cx="2979671" cy="579381"/>
          </a:xfrm>
          <a:prstGeom prst="rect">
            <a:avLst/>
          </a:prstGeom>
          <a:ln w="3175">
            <a:miter lim="400000"/>
          </a:ln>
        </p:spPr>
      </p:pic>
      <p:sp>
        <p:nvSpPr>
          <p:cNvPr id="162" name="Shape 162"/>
          <p:cNvSpPr/>
          <p:nvPr/>
        </p:nvSpPr>
        <p:spPr>
          <a:xfrm>
            <a:off x="9460959" y="767736"/>
            <a:ext cx="5462083" cy="11532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7629" tIns="37629" rIns="37629" bIns="37629" anchor="ctr">
            <a:spAutoFit/>
          </a:bodyPr>
          <a:lstStyle>
            <a:lvl1pPr>
              <a:defRPr sz="7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Heiti SC Light" charset="-122"/>
                <a:ea typeface="Heiti SC Light" charset="-122"/>
                <a:cs typeface="Heiti SC Light" charset="-122"/>
              </a:rPr>
              <a:t>模型整体结构</a:t>
            </a:r>
          </a:p>
        </p:txBody>
      </p:sp>
      <p:sp>
        <p:nvSpPr>
          <p:cNvPr id="163" name="Shape 163"/>
          <p:cNvSpPr>
            <a:spLocks noGrp="1"/>
          </p:cNvSpPr>
          <p:nvPr>
            <p:ph type="subTitle" sz="half" idx="1"/>
          </p:nvPr>
        </p:nvSpPr>
        <p:spPr>
          <a:xfrm>
            <a:off x="4187834" y="4250391"/>
            <a:ext cx="11099801" cy="6286501"/>
          </a:xfrm>
          <a:prstGeom prst="rect">
            <a:avLst/>
          </a:prstGeom>
        </p:spPr>
        <p:txBody>
          <a:bodyPr lIns="50800" tIns="50800" rIns="50800" bIns="50800" anchor="ctr"/>
          <a:lstStyle/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4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latin typeface="Heiti SC Light" charset="-122"/>
                <a:ea typeface="Heiti SC Light" charset="-122"/>
                <a:cs typeface="Heiti SC Light" charset="-122"/>
              </a:rPr>
              <a:t> 特征表示层</a:t>
            </a:r>
          </a:p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4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latin typeface="Heiti SC Light" charset="-122"/>
                <a:ea typeface="Heiti SC Light" charset="-122"/>
                <a:cs typeface="Heiti SC Light" charset="-122"/>
              </a:rPr>
              <a:t> 编码层</a:t>
            </a:r>
          </a:p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4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latin typeface="Heiti SC Light" charset="-122"/>
                <a:ea typeface="Heiti SC Light" charset="-122"/>
                <a:cs typeface="Heiti SC Light" charset="-122"/>
              </a:rPr>
              <a:t> 匹配层</a:t>
            </a:r>
          </a:p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4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latin typeface="Heiti SC Light" charset="-122"/>
                <a:ea typeface="Heiti SC Light" charset="-122"/>
                <a:cs typeface="Heiti SC Light" charset="-122"/>
              </a:rPr>
              <a:t> 答案片段抽取层</a:t>
            </a:r>
          </a:p>
        </p:txBody>
      </p:sp>
      <p:pic>
        <p:nvPicPr>
          <p:cNvPr id="164" name="图片 163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33467" y="2832548"/>
            <a:ext cx="11571916" cy="950399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Naturali-2016-RGB-h-darkb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054" y="781930"/>
            <a:ext cx="2979671" cy="579381"/>
          </a:xfrm>
          <a:prstGeom prst="rect">
            <a:avLst/>
          </a:prstGeom>
          <a:ln w="3175">
            <a:miter lim="400000"/>
          </a:ln>
        </p:spPr>
      </p:pic>
      <p:sp>
        <p:nvSpPr>
          <p:cNvPr id="167" name="Shape 167"/>
          <p:cNvSpPr/>
          <p:nvPr/>
        </p:nvSpPr>
        <p:spPr>
          <a:xfrm>
            <a:off x="9909800" y="767736"/>
            <a:ext cx="4564401" cy="11532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7629" tIns="37629" rIns="37629" bIns="37629" anchor="ctr">
            <a:spAutoFit/>
          </a:bodyPr>
          <a:lstStyle>
            <a:lvl1pPr>
              <a:defRPr sz="7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Heiti SC Light" charset="-122"/>
                <a:ea typeface="Heiti SC Light" charset="-122"/>
                <a:cs typeface="Heiti SC Light" charset="-122"/>
              </a:rPr>
              <a:t>特征表示层</a:t>
            </a:r>
          </a:p>
        </p:txBody>
      </p:sp>
      <p:sp>
        <p:nvSpPr>
          <p:cNvPr id="168" name="Shape 168"/>
          <p:cNvSpPr>
            <a:spLocks noGrp="1"/>
          </p:cNvSpPr>
          <p:nvPr>
            <p:ph type="subTitle" sz="half" idx="1"/>
          </p:nvPr>
        </p:nvSpPr>
        <p:spPr>
          <a:xfrm>
            <a:off x="3435109" y="3276114"/>
            <a:ext cx="14573914" cy="7773194"/>
          </a:xfrm>
          <a:prstGeom prst="rect">
            <a:avLst/>
          </a:prstGeom>
        </p:spPr>
        <p:txBody>
          <a:bodyPr lIns="50800" tIns="50800" rIns="50800" bIns="50800" anchor="ctr"/>
          <a:lstStyle/>
          <a:p>
            <a:pPr algn="l" defTabSz="584200">
              <a:spcBef>
                <a:spcPts val="4200"/>
              </a:spcBef>
              <a:defRPr sz="4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dirty="0">
                <a:latin typeface="Heiti SC Light" charset="-122"/>
                <a:ea typeface="Heiti SC Light" charset="-122"/>
                <a:cs typeface="Heiti SC Light" charset="-122"/>
              </a:rPr>
              <a:t>将问题和篇章的词语转化为向量化特征表示</a:t>
            </a:r>
          </a:p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4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dirty="0">
                <a:latin typeface="Heiti SC Light" charset="-122"/>
                <a:ea typeface="Heiti SC Light" charset="-122"/>
                <a:cs typeface="Heiti SC Light" charset="-122"/>
              </a:rPr>
              <a:t>词向量</a:t>
            </a:r>
            <a:r>
              <a:rPr dirty="0" smtClean="0">
                <a:latin typeface="Heiti SC Light" charset="-122"/>
                <a:ea typeface="Heiti SC Light" charset="-122"/>
                <a:cs typeface="Heiti SC Light" charset="-122"/>
              </a:rPr>
              <a:t>（</a:t>
            </a:r>
            <a:r>
              <a:rPr lang="zh-CN" altLang="en-US" sz="4000" dirty="0" smtClean="0">
                <a:latin typeface="Heiti SC Light" charset="-122"/>
                <a:ea typeface="Heiti SC Light" charset="-122"/>
                <a:cs typeface="Heiti SC Light" charset="-122"/>
                <a:sym typeface="Helvetica Neue Light"/>
              </a:rPr>
              <a:t>在</a:t>
            </a:r>
            <a:r>
              <a:rPr lang="zh-CN" altLang="en-US" sz="4000" dirty="0">
                <a:latin typeface="Heiti SC Light" charset="-122"/>
                <a:ea typeface="Heiti SC Light" charset="-122"/>
                <a:cs typeface="Heiti SC Light" charset="-122"/>
                <a:sym typeface="Helvetica Neue Light"/>
              </a:rPr>
              <a:t>搜狗互联网语料库上进行预训练）</a:t>
            </a:r>
            <a:r>
              <a:rPr dirty="0" smtClean="0">
                <a:latin typeface="Heiti SC Light" charset="-122"/>
                <a:ea typeface="Heiti SC Light" charset="-122"/>
                <a:cs typeface="Heiti SC Light" charset="-122"/>
              </a:rPr>
              <a:t>上进行预训练</a:t>
            </a:r>
            <a:r>
              <a:rPr dirty="0">
                <a:latin typeface="Heiti SC Light" charset="-122"/>
                <a:ea typeface="Heiti SC Light" charset="-122"/>
                <a:cs typeface="Heiti SC Light" charset="-122"/>
              </a:rPr>
              <a:t>）</a:t>
            </a:r>
          </a:p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4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dirty="0">
                <a:latin typeface="Heiti SC Light" charset="-122"/>
                <a:ea typeface="Heiti SC Light" charset="-122"/>
                <a:cs typeface="Heiti SC Light" charset="-122"/>
              </a:rPr>
              <a:t>词性标注（POS tag）</a:t>
            </a:r>
          </a:p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4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dirty="0">
                <a:latin typeface="Heiti SC Light" charset="-122"/>
                <a:ea typeface="Heiti SC Light" charset="-122"/>
                <a:cs typeface="Heiti SC Light" charset="-122"/>
              </a:rPr>
              <a:t>篇章词语是否出现在问题中（word-in-question feature)</a:t>
            </a:r>
          </a:p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4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dirty="0">
                <a:latin typeface="Heiti SC Light" charset="-122"/>
                <a:ea typeface="Heiti SC Light" charset="-122"/>
                <a:cs typeface="Heiti SC Light" charset="-122"/>
              </a:rPr>
              <a:t>问题的类型（what, where, when, who, how, which等）</a:t>
            </a:r>
          </a:p>
        </p:txBody>
      </p:sp>
      <p:pic>
        <p:nvPicPr>
          <p:cNvPr id="169" name="图片 168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611704" y="8012434"/>
            <a:ext cx="6180868" cy="5073177"/>
          </a:xfrm>
          <a:prstGeom prst="rect">
            <a:avLst/>
          </a:prstGeom>
        </p:spPr>
      </p:pic>
      <p:sp>
        <p:nvSpPr>
          <p:cNvPr id="170" name="Shape 170"/>
          <p:cNvSpPr/>
          <p:nvPr/>
        </p:nvSpPr>
        <p:spPr>
          <a:xfrm>
            <a:off x="18009023" y="11970930"/>
            <a:ext cx="5305807" cy="709286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37629" tIns="37629" rIns="37629" bIns="37629" anchor="ctr"/>
          <a:lstStyle/>
          <a:p>
            <a:pPr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Heiti SC Light" charset="-122"/>
              <a:ea typeface="Heiti SC Light" charset="-122"/>
              <a:cs typeface="Heiti SC Light" charset="-122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Naturali-2016-RGB-h-darkb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054" y="781930"/>
            <a:ext cx="2979671" cy="579381"/>
          </a:xfrm>
          <a:prstGeom prst="rect">
            <a:avLst/>
          </a:prstGeom>
          <a:ln w="3175">
            <a:miter lim="400000"/>
          </a:ln>
        </p:spPr>
      </p:pic>
      <p:sp>
        <p:nvSpPr>
          <p:cNvPr id="173" name="Shape 173"/>
          <p:cNvSpPr/>
          <p:nvPr/>
        </p:nvSpPr>
        <p:spPr>
          <a:xfrm>
            <a:off x="9909800" y="767736"/>
            <a:ext cx="4564401" cy="11532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7629" tIns="37629" rIns="37629" bIns="37629" anchor="ctr">
            <a:spAutoFit/>
          </a:bodyPr>
          <a:lstStyle>
            <a:lvl1pPr>
              <a:defRPr sz="7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Heiti SC Light" charset="-122"/>
                <a:ea typeface="Heiti SC Light" charset="-122"/>
                <a:cs typeface="Heiti SC Light" charset="-122"/>
              </a:rPr>
              <a:t>匹配层模型</a:t>
            </a:r>
          </a:p>
        </p:txBody>
      </p:sp>
      <p:sp>
        <p:nvSpPr>
          <p:cNvPr id="174" name="Shape 174"/>
          <p:cNvSpPr>
            <a:spLocks noGrp="1"/>
          </p:cNvSpPr>
          <p:nvPr>
            <p:ph type="subTitle" sz="half" idx="1"/>
          </p:nvPr>
        </p:nvSpPr>
        <p:spPr>
          <a:xfrm>
            <a:off x="7135338" y="3973720"/>
            <a:ext cx="10113325" cy="7108746"/>
          </a:xfrm>
          <a:prstGeom prst="rect">
            <a:avLst/>
          </a:prstGeom>
        </p:spPr>
        <p:txBody>
          <a:bodyPr lIns="50800" tIns="50800" rIns="50800" bIns="50800" anchor="ctr"/>
          <a:lstStyle/>
          <a:p>
            <a:pPr algn="l" defTabSz="584200">
              <a:spcBef>
                <a:spcPts val="4200"/>
              </a:spcBef>
              <a:defRPr sz="4000"/>
            </a:pPr>
            <a:r>
              <a:rPr>
                <a:latin typeface="Heiti SC Light" charset="-122"/>
                <a:ea typeface="Heiti SC Light" charset="-122"/>
                <a:cs typeface="Heiti SC Light" charset="-122"/>
              </a:rPr>
              <a:t>利用注意力机制融合问题和篇章信息</a:t>
            </a:r>
          </a:p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4000"/>
            </a:pPr>
            <a:r>
              <a:rPr>
                <a:latin typeface="Heiti SC Light" charset="-122"/>
                <a:ea typeface="Heiti SC Light" charset="-122"/>
                <a:cs typeface="Heiti SC Light" charset="-122"/>
              </a:rPr>
              <a:t>Match-LSTM（Wang and Jiang, 2016)</a:t>
            </a:r>
          </a:p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4000"/>
            </a:pPr>
            <a:r>
              <a:rPr>
                <a:latin typeface="Heiti SC Light" charset="-122"/>
                <a:ea typeface="Heiti SC Light" charset="-122"/>
                <a:cs typeface="Heiti SC Light" charset="-122"/>
              </a:rPr>
              <a:t>BiDAF（Seo et al., 2016）</a:t>
            </a:r>
          </a:p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4000"/>
            </a:pPr>
            <a:r>
              <a:rPr>
                <a:latin typeface="Heiti SC Light" charset="-122"/>
                <a:ea typeface="Heiti SC Light" charset="-122"/>
                <a:cs typeface="Heiti SC Light" charset="-122"/>
              </a:rPr>
              <a:t>DCA（Hasan and Fischer, 2018）</a:t>
            </a:r>
          </a:p>
        </p:txBody>
      </p:sp>
      <p:pic>
        <p:nvPicPr>
          <p:cNvPr id="175" name="图片 174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669831" y="8043137"/>
            <a:ext cx="6180868" cy="5073177"/>
          </a:xfrm>
          <a:prstGeom prst="rect">
            <a:avLst/>
          </a:prstGeom>
        </p:spPr>
      </p:pic>
      <p:sp>
        <p:nvSpPr>
          <p:cNvPr id="176" name="Shape 176"/>
          <p:cNvSpPr/>
          <p:nvPr/>
        </p:nvSpPr>
        <p:spPr>
          <a:xfrm>
            <a:off x="18107361" y="9705643"/>
            <a:ext cx="5313301" cy="1532591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37629" tIns="37629" rIns="37629" bIns="37629" anchor="ctr"/>
          <a:lstStyle/>
          <a:p>
            <a:pPr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Heiti SC Light" charset="-122"/>
              <a:ea typeface="Heiti SC Light" charset="-122"/>
              <a:cs typeface="Heiti SC Light" charset="-122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92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Naturali-2016-RGB-h-darkb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054" y="781930"/>
            <a:ext cx="2979671" cy="579381"/>
          </a:xfrm>
          <a:prstGeom prst="rect">
            <a:avLst/>
          </a:prstGeom>
          <a:ln w="3175">
            <a:miter lim="400000"/>
          </a:ln>
        </p:spPr>
      </p:pic>
      <p:sp>
        <p:nvSpPr>
          <p:cNvPr id="179" name="Shape 179"/>
          <p:cNvSpPr/>
          <p:nvPr/>
        </p:nvSpPr>
        <p:spPr>
          <a:xfrm>
            <a:off x="9925520" y="684412"/>
            <a:ext cx="4532960" cy="131986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7629" tIns="37629" rIns="37629" bIns="37629" anchor="ctr">
            <a:spAutoFit/>
          </a:bodyPr>
          <a:lstStyle>
            <a:lvl1pPr>
              <a:defRPr sz="7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匹配层模型</a:t>
            </a:r>
          </a:p>
        </p:txBody>
      </p:sp>
      <p:pic>
        <p:nvPicPr>
          <p:cNvPr id="180" name="pasted-image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27430" y="4041588"/>
            <a:ext cx="18729140" cy="563282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7629" tIns="37629" rIns="37629" bIns="37629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7629" tIns="37629" rIns="37629" bIns="37629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7629" tIns="37629" rIns="37629" bIns="37629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7629" tIns="37629" rIns="37629" bIns="37629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1233</Words>
  <Application>Microsoft Macintosh PowerPoint</Application>
  <PresentationFormat>自定义</PresentationFormat>
  <Paragraphs>88</Paragraphs>
  <Slides>19</Slides>
  <Notes>0</Notes>
  <HiddenSlides>4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0" baseType="lpstr">
      <vt:lpstr>Black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baidu baidu</cp:lastModifiedBy>
  <cp:revision>12</cp:revision>
  <dcterms:modified xsi:type="dcterms:W3CDTF">2018-07-27T09:49:41Z</dcterms:modified>
</cp:coreProperties>
</file>